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715000" cx="9144000"/>
  <p:notesSz cx="6858000" cy="9144000"/>
  <p:embeddedFontLs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D735D4-52A1-4F64-A1A2-B8C375818A03}">
  <a:tblStyle styleId="{61D735D4-52A1-4F64-A1A2-B8C375818A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F0D8963-A3E1-416F-A348-B88F3166E6AA}"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8c5936fc9_0_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8c5936f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Id like to thank the Managing Partners of the law firm of Metis, Ridge &amp; Lasso for the opportunity to present here today and highlight how our data </a:t>
            </a:r>
            <a:r>
              <a:rPr lang="en"/>
              <a:t>science</a:t>
            </a:r>
            <a:r>
              <a:rPr lang="en"/>
              <a:t> team at DS Consulting can aid your  firm in better advising it’s mergers and acquisition clients.  As we all know the landscape of m&amp;a is one of high stakes, and ill-conceived mergers that don’t lead to consummation can be very expensive for </a:t>
            </a:r>
            <a:r>
              <a:rPr lang="en"/>
              <a:t>your</a:t>
            </a:r>
            <a:r>
              <a:rPr lang="en"/>
              <a:t> clients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aa018a54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 of metrics...our main model as we see on the right is simply evaluated as the total number of approved applications as a percentage of </a:t>
            </a:r>
            <a:r>
              <a:rPr lang="en"/>
              <a:t>total</a:t>
            </a:r>
            <a:r>
              <a:rPr lang="en"/>
              <a:t> client applications...we would like to aim for a 50% increase in this overall metric...however, we are cognizant of the fact that you as lawyers are paid by the hour and decisions at an early stage of the process, while positive for the client also </a:t>
            </a:r>
            <a:r>
              <a:rPr lang="en"/>
              <a:t>result</a:t>
            </a:r>
            <a:r>
              <a:rPr lang="en"/>
              <a:t> in less legal fees.  So we adjusted our metrics to aim for slightly less </a:t>
            </a:r>
            <a:r>
              <a:rPr lang="en"/>
              <a:t>increases</a:t>
            </a:r>
            <a:r>
              <a:rPr lang="en"/>
              <a:t> of approvals in the early phases of the process,namely to 20-25%, whilst increasing our targets in the later stages of the process to 40-50%.  We belief this will strike the right balance in serving your clients whilst maintaining an acceptable level of fee revenue.  If our model does </a:t>
            </a:r>
            <a:r>
              <a:rPr lang="en"/>
              <a:t>result</a:t>
            </a:r>
            <a:r>
              <a:rPr lang="en"/>
              <a:t> in very high levels of approvals in the early phases, keep in mind that this can be offset </a:t>
            </a:r>
            <a:r>
              <a:rPr lang="en"/>
              <a:t>with</a:t>
            </a:r>
            <a:r>
              <a:rPr lang="en"/>
              <a:t> clients rewarding the firm with business in its other disciplinary specialities or the attraction of new clients  that hear about the </a:t>
            </a:r>
            <a:r>
              <a:rPr lang="en"/>
              <a:t>success</a:t>
            </a:r>
            <a:r>
              <a:rPr lang="en"/>
              <a:t> of our model</a:t>
            </a:r>
            <a:endParaRPr/>
          </a:p>
        </p:txBody>
      </p:sp>
      <p:sp>
        <p:nvSpPr>
          <p:cNvPr id="568" name="Google Shape;568;geaa018a54c_6_0:notes"/>
          <p:cNvSpPr/>
          <p:nvPr>
            <p:ph idx="2" type="sldImg"/>
          </p:nvPr>
        </p:nvSpPr>
        <p:spPr>
          <a:xfrm>
            <a:off x="686002" y="685800"/>
            <a:ext cx="54866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825d1e026_6_0:notes"/>
          <p:cNvSpPr/>
          <p:nvPr>
            <p:ph idx="2" type="sldImg"/>
          </p:nvPr>
        </p:nvSpPr>
        <p:spPr>
          <a:xfrm>
            <a:off x="960120" y="1143000"/>
            <a:ext cx="493776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e825d1e026_6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term of </a:t>
            </a:r>
            <a:r>
              <a:rPr lang="en"/>
              <a:t>future</a:t>
            </a:r>
            <a:r>
              <a:rPr lang="en"/>
              <a:t> work, amongst other </a:t>
            </a:r>
            <a:r>
              <a:rPr lang="en"/>
              <a:t>things</a:t>
            </a:r>
            <a:r>
              <a:rPr lang="en"/>
              <a:t> we would like to expand our existing database of european mergers to include transactioins from 2015 to 2021, we’d also like to include more information on competitors , and of course expand our model to the United states</a:t>
            </a:r>
            <a:endParaRPr/>
          </a:p>
        </p:txBody>
      </p:sp>
      <p:sp>
        <p:nvSpPr>
          <p:cNvPr id="581" name="Google Shape;581;ge825d1e026_6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818096a50_0_64: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818096a5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818096a50_0_811: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818096a5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818096a50_0_815: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818096a5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818096a50_0_80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818096a5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818096a50_0_797: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e818096a5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818096a50_0_822: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818096a5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825d1e026_1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cost can vary in type &amp; scope, however the  most notable of these costs are reverse break-up fees..which as we all know are fees paid by the acquirer to the target company if they are unable to gain regulatory approval of the merger, which of course is the subject matter of today’s presentation</a:t>
            </a:r>
            <a:endParaRPr/>
          </a:p>
        </p:txBody>
      </p:sp>
      <p:sp>
        <p:nvSpPr>
          <p:cNvPr id="286" name="Google Shape;286;ge825d1e026_1_75: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of the biggest reverse break-up fees in history, you’ll see that At&amp;ts failed  </a:t>
            </a:r>
            <a:r>
              <a:rPr lang="en"/>
              <a:t>acquisition</a:t>
            </a:r>
            <a:r>
              <a:rPr lang="en"/>
              <a:t> of T-mobile, resulted in the </a:t>
            </a:r>
            <a:r>
              <a:rPr lang="en"/>
              <a:t>largest</a:t>
            </a:r>
            <a:r>
              <a:rPr lang="en"/>
              <a:t> ever </a:t>
            </a:r>
            <a:r>
              <a:rPr lang="en"/>
              <a:t>break-up free of $6billion.   Now in order to help guard against these costly pitfalls we at DS consulting believe we can use advanced statistical methodologies in enabling your firm to better predict the likelihood of positive or negative  outcome for your clients even before an acquisition is initiated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825d1e026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have</a:t>
            </a:r>
            <a:r>
              <a:rPr lang="en"/>
              <a:t> chosen to focus on the european m&amp;a landscape as this is one of your firms biggest markets and it provides us with a reasonable amount of data in the form of the EU Merger  Control database which is maintained by  the european commisson.  The database includes 5000+ mergers that </a:t>
            </a:r>
            <a:r>
              <a:rPr lang="en"/>
              <a:t>occurred</a:t>
            </a:r>
            <a:r>
              <a:rPr lang="en"/>
              <a:t> between 1990-2014...we filtered it down to 26 features, 4 quantitative and 21 categorical….in terms of our data acquisition, cleaning we used google sheets</a:t>
            </a:r>
            <a:endParaRPr/>
          </a:p>
        </p:txBody>
      </p:sp>
      <p:sp>
        <p:nvSpPr>
          <p:cNvPr id="446" name="Google Shape;446;ge825d1e026_11_7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818096a50_0_319: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818096a5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believe the most appropriate scheme for this problem would be a classification model, s</a:t>
            </a:r>
            <a:r>
              <a:rPr lang="en"/>
              <a:t>pecifically</a:t>
            </a:r>
            <a:r>
              <a:rPr lang="en"/>
              <a:t> we will be using an algorithm known as logistic regression which  essentially </a:t>
            </a:r>
            <a:r>
              <a:rPr lang="en"/>
              <a:t>evaluates</a:t>
            </a:r>
            <a:r>
              <a:rPr lang="en"/>
              <a:t> binary </a:t>
            </a:r>
            <a:r>
              <a:rPr lang="en"/>
              <a:t>qualitative</a:t>
            </a:r>
            <a:r>
              <a:rPr lang="en"/>
              <a:t> outcomes by using a scale of 0 to 1 to represent an implied likelihood of each outcome, depending on a pre-specified threshold that we would set.    For our EDA  we used google sheets and to visualize our insights we used tableau…</a:t>
            </a:r>
            <a:r>
              <a:rPr lang="en"/>
              <a:t>...</a:t>
            </a:r>
            <a:r>
              <a:rPr lang="en"/>
              <a:t> now in this case our outcomes are </a:t>
            </a:r>
            <a:r>
              <a:rPr lang="en"/>
              <a:t>actually</a:t>
            </a:r>
            <a:r>
              <a:rPr lang="en"/>
              <a:t> not binary,  there are in fact numerous phases within the regulatory approval process where applications can either accepted, prohibited, asked to be modified with certain </a:t>
            </a:r>
            <a:r>
              <a:rPr lang="en"/>
              <a:t>remedies or put through more intense scrutiny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818096a50_0_41: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818096a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way we chose to handle this was a multi-stage, multi-model approach.  If we look at this flow chart we see the various phases of the approval process highlighted by color.  There very first stage will be where run our main, overarching model that will give us the implied probability  of an overall approval or </a:t>
            </a:r>
            <a:r>
              <a:rPr lang="en"/>
              <a:t>disapproval</a:t>
            </a:r>
            <a:r>
              <a:rPr lang="en"/>
              <a:t>.  Regardless of the outcome, we will then run a secondary sub-modell.  Now, for example,  if the merger is approved or prohibited in phase 1 we can stop there, if it referred to </a:t>
            </a:r>
            <a:r>
              <a:rPr lang="en"/>
              <a:t>phase</a:t>
            </a:r>
            <a:r>
              <a:rPr lang="en"/>
              <a:t> 2 we would execute a 3rd model and so on and so forth until a final verdict is reached.  This method also gives us the ability to relative correlation of features at each stage of the process by monitoring the changes in coefficients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aa018a54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terms of features we divided them into 2 broad </a:t>
            </a:r>
            <a:r>
              <a:rPr lang="en"/>
              <a:t>categories</a:t>
            </a:r>
            <a:r>
              <a:rPr lang="en"/>
              <a:t>.  As we know the biggest concern of most </a:t>
            </a:r>
            <a:r>
              <a:rPr lang="en"/>
              <a:t>merger</a:t>
            </a:r>
            <a:r>
              <a:rPr lang="en"/>
              <a:t> regulators is </a:t>
            </a:r>
            <a:r>
              <a:rPr lang="en"/>
              <a:t>maintaining</a:t>
            </a:r>
            <a:r>
              <a:rPr lang="en"/>
              <a:t> a competitive market place, so we focused on </a:t>
            </a:r>
            <a:r>
              <a:rPr lang="en"/>
              <a:t>features</a:t>
            </a:r>
            <a:r>
              <a:rPr lang="en"/>
              <a:t> that attempt to </a:t>
            </a:r>
            <a:r>
              <a:rPr lang="en"/>
              <a:t>quantify</a:t>
            </a:r>
            <a:r>
              <a:rPr lang="en"/>
              <a:t> competitive nature of an industry, such as number of competitors or barriers to entry</a:t>
            </a:r>
            <a:endParaRPr/>
          </a:p>
        </p:txBody>
      </p:sp>
      <p:sp>
        <p:nvSpPr>
          <p:cNvPr id="504" name="Google Shape;504;geaa018a54c_1_75:notes"/>
          <p:cNvSpPr/>
          <p:nvPr>
            <p:ph idx="2" type="sldImg"/>
          </p:nvPr>
        </p:nvSpPr>
        <p:spPr>
          <a:xfrm>
            <a:off x="686002" y="685800"/>
            <a:ext cx="548667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818096a50_0_49: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818096a5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these competitive features we are going to look at is the Herfindahl-Hirschman Index, which as we know is a commonly used measure of market concentration, that is, the more concentrated an industry the less competition there is.  The index is calculated by taking the sum of the squared market share of each company in the industry..the scale of the index is from 0 to 10000…. anything over 2500 is considered a highly concentrated industry...if we look at the graph we see the </a:t>
            </a:r>
            <a:r>
              <a:rPr lang="en"/>
              <a:t>average</a:t>
            </a:r>
            <a:r>
              <a:rPr lang="en"/>
              <a:t> HHI of past merger applications of each regulatory outcome.  Notice that mergers that were cleared in the early phases such phase 1 had the lowest average HHIs, whereas, mergers that were </a:t>
            </a:r>
            <a:r>
              <a:rPr lang="en"/>
              <a:t>prohibited</a:t>
            </a:r>
            <a:r>
              <a:rPr lang="en"/>
              <a:t> had the highest average HHIs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9a30caa40_0_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9a30caa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more direct measure of competition comes directly from Commision itself, in the form of a categorical feature named Competitive Concern in which 1 is used in the dataset to represent competitive concerns by the </a:t>
            </a:r>
            <a:r>
              <a:rPr lang="en"/>
              <a:t>commission</a:t>
            </a:r>
            <a:r>
              <a:rPr lang="en"/>
              <a:t> and </a:t>
            </a:r>
            <a:r>
              <a:rPr lang="en"/>
              <a:t>zero</a:t>
            </a:r>
            <a:r>
              <a:rPr lang="en"/>
              <a:t> is used to represent a lack of </a:t>
            </a:r>
            <a:r>
              <a:rPr lang="en"/>
              <a:t>competitive</a:t>
            </a:r>
            <a:r>
              <a:rPr lang="en"/>
              <a:t> concerns.  Notice that only approximately 3% of competitively concerned mergers are cleared in the early phases but a over 20% of concerned mergers require  a </a:t>
            </a:r>
            <a:r>
              <a:rPr lang="en"/>
              <a:t>remedy</a:t>
            </a:r>
            <a:r>
              <a:rPr lang="en"/>
              <a:t> in phase 1 or 2.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685800" y="935302"/>
            <a:ext cx="7772400" cy="1989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5"/>
          <p:cNvSpPr txBox="1"/>
          <p:nvPr>
            <p:ph idx="1" type="subTitle"/>
          </p:nvPr>
        </p:nvSpPr>
        <p:spPr>
          <a:xfrm>
            <a:off x="1143000" y="3001698"/>
            <a:ext cx="6858000" cy="1379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 name="Google Shape;63;p15"/>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304272"/>
            <a:ext cx="7886700" cy="1104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 type="body"/>
          </p:nvPr>
        </p:nvSpPr>
        <p:spPr>
          <a:xfrm>
            <a:off x="628650" y="1521354"/>
            <a:ext cx="7886700" cy="3626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6"/>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424783"/>
            <a:ext cx="7886700" cy="237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a:off x="623888" y="3824553"/>
            <a:ext cx="7886700" cy="125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5" name="Google Shape;75;p17"/>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304272"/>
            <a:ext cx="7886700" cy="1104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a:off x="628650" y="1521354"/>
            <a:ext cx="3886200" cy="3626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2" type="body"/>
          </p:nvPr>
        </p:nvSpPr>
        <p:spPr>
          <a:xfrm>
            <a:off x="4629150" y="1521354"/>
            <a:ext cx="3886200" cy="3626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8"/>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304272"/>
            <a:ext cx="7886700" cy="1104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a:off x="629842" y="1400969"/>
            <a:ext cx="3868200" cy="6867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9"/>
          <p:cNvSpPr txBox="1"/>
          <p:nvPr>
            <p:ph idx="2" type="body"/>
          </p:nvPr>
        </p:nvSpPr>
        <p:spPr>
          <a:xfrm>
            <a:off x="629842" y="2087563"/>
            <a:ext cx="3868200" cy="3070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9"/>
          <p:cNvSpPr txBox="1"/>
          <p:nvPr>
            <p:ph idx="3" type="body"/>
          </p:nvPr>
        </p:nvSpPr>
        <p:spPr>
          <a:xfrm>
            <a:off x="4629150" y="1400969"/>
            <a:ext cx="3887400" cy="6867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19"/>
          <p:cNvSpPr txBox="1"/>
          <p:nvPr>
            <p:ph idx="4" type="body"/>
          </p:nvPr>
        </p:nvSpPr>
        <p:spPr>
          <a:xfrm>
            <a:off x="4629150" y="2087563"/>
            <a:ext cx="3887400" cy="30705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9"/>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304272"/>
            <a:ext cx="7886700" cy="1104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81000"/>
            <a:ext cx="2949300" cy="1333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887391" y="822855"/>
            <a:ext cx="4629300" cy="40614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 name="Google Shape;102;p21"/>
          <p:cNvSpPr txBox="1"/>
          <p:nvPr>
            <p:ph idx="2" type="body"/>
          </p:nvPr>
        </p:nvSpPr>
        <p:spPr>
          <a:xfrm>
            <a:off x="629841" y="1714500"/>
            <a:ext cx="2949300" cy="3176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21"/>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81000"/>
            <a:ext cx="2949300" cy="1333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3887391" y="822855"/>
            <a:ext cx="4629300" cy="4061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714500"/>
            <a:ext cx="2949300" cy="3176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0" name="Google Shape;110;p22"/>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304272"/>
            <a:ext cx="7886700" cy="1104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758950" y="-608946"/>
            <a:ext cx="36261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3"/>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107950" y="1740071"/>
            <a:ext cx="48432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107375" y="-174529"/>
            <a:ext cx="48432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26"/>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6"/>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6"/>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27"/>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7"/>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7"/>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7"/>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7"/>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1" name="Shape 141"/>
        <p:cNvGrpSpPr/>
        <p:nvPr/>
      </p:nvGrpSpPr>
      <p:grpSpPr>
        <a:xfrm>
          <a:off x="0" y="0"/>
          <a:ext cx="0" cy="0"/>
          <a:chOff x="0" y="0"/>
          <a:chExt cx="0" cy="0"/>
        </a:xfrm>
      </p:grpSpPr>
      <p:sp>
        <p:nvSpPr>
          <p:cNvPr id="142" name="Google Shape;142;p28"/>
          <p:cNvSpPr txBox="1"/>
          <p:nvPr>
            <p:ph type="ctrTitle"/>
          </p:nvPr>
        </p:nvSpPr>
        <p:spPr>
          <a:xfrm>
            <a:off x="685800" y="1775354"/>
            <a:ext cx="7772400" cy="122502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8"/>
          <p:cNvSpPr txBox="1"/>
          <p:nvPr>
            <p:ph idx="1" type="subTitle"/>
          </p:nvPr>
        </p:nvSpPr>
        <p:spPr>
          <a:xfrm>
            <a:off x="1371600" y="3238500"/>
            <a:ext cx="6400800" cy="14605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4" name="Google Shape;144;p28"/>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8"/>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722313" y="3672417"/>
            <a:ext cx="7772400" cy="1135063"/>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9"/>
          <p:cNvSpPr txBox="1"/>
          <p:nvPr>
            <p:ph idx="1" type="body"/>
          </p:nvPr>
        </p:nvSpPr>
        <p:spPr>
          <a:xfrm>
            <a:off x="722313" y="2422261"/>
            <a:ext cx="7772400" cy="1250156"/>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50" name="Google Shape;150;p29"/>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9"/>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9"/>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0"/>
          <p:cNvSpPr txBox="1"/>
          <p:nvPr>
            <p:ph idx="1" type="body"/>
          </p:nvPr>
        </p:nvSpPr>
        <p:spPr>
          <a:xfrm>
            <a:off x="457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6" name="Google Shape;156;p30"/>
          <p:cNvSpPr txBox="1"/>
          <p:nvPr>
            <p:ph idx="2" type="body"/>
          </p:nvPr>
        </p:nvSpPr>
        <p:spPr>
          <a:xfrm>
            <a:off x="4648200" y="1333500"/>
            <a:ext cx="4038600" cy="377163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7" name="Google Shape;157;p30"/>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0"/>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0"/>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31"/>
          <p:cNvSpPr txBox="1"/>
          <p:nvPr>
            <p:ph idx="1" type="body"/>
          </p:nvPr>
        </p:nvSpPr>
        <p:spPr>
          <a:xfrm>
            <a:off x="457200" y="1279261"/>
            <a:ext cx="4040188"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63" name="Google Shape;163;p31"/>
          <p:cNvSpPr txBox="1"/>
          <p:nvPr>
            <p:ph idx="2" type="body"/>
          </p:nvPr>
        </p:nvSpPr>
        <p:spPr>
          <a:xfrm>
            <a:off x="457200" y="1812396"/>
            <a:ext cx="4040188"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4" name="Google Shape;164;p31"/>
          <p:cNvSpPr txBox="1"/>
          <p:nvPr>
            <p:ph idx="3" type="body"/>
          </p:nvPr>
        </p:nvSpPr>
        <p:spPr>
          <a:xfrm>
            <a:off x="4645025" y="1279261"/>
            <a:ext cx="4041775" cy="533135"/>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65" name="Google Shape;165;p31"/>
          <p:cNvSpPr txBox="1"/>
          <p:nvPr>
            <p:ph idx="4" type="body"/>
          </p:nvPr>
        </p:nvSpPr>
        <p:spPr>
          <a:xfrm>
            <a:off x="4645025" y="1812396"/>
            <a:ext cx="4041775" cy="329274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6" name="Google Shape;166;p31"/>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1"/>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1"/>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2"/>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2"/>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2"/>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457200" y="227542"/>
            <a:ext cx="3008313" cy="9683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33"/>
          <p:cNvSpPr txBox="1"/>
          <p:nvPr>
            <p:ph idx="1" type="body"/>
          </p:nvPr>
        </p:nvSpPr>
        <p:spPr>
          <a:xfrm>
            <a:off x="3575050" y="227542"/>
            <a:ext cx="5111750" cy="4877594"/>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77" name="Google Shape;177;p33"/>
          <p:cNvSpPr txBox="1"/>
          <p:nvPr>
            <p:ph idx="2" type="body"/>
          </p:nvPr>
        </p:nvSpPr>
        <p:spPr>
          <a:xfrm>
            <a:off x="457200" y="1195917"/>
            <a:ext cx="3008313" cy="390921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78" name="Google Shape;178;p33"/>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3"/>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3"/>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1792288" y="4000500"/>
            <a:ext cx="5486400" cy="47228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4"/>
          <p:cNvSpPr/>
          <p:nvPr>
            <p:ph idx="2" type="pic"/>
          </p:nvPr>
        </p:nvSpPr>
        <p:spPr>
          <a:xfrm>
            <a:off x="1792288" y="510646"/>
            <a:ext cx="5486400" cy="34290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84" name="Google Shape;184;p34"/>
          <p:cNvSpPr txBox="1"/>
          <p:nvPr>
            <p:ph idx="1" type="body"/>
          </p:nvPr>
        </p:nvSpPr>
        <p:spPr>
          <a:xfrm>
            <a:off x="1792288" y="4472782"/>
            <a:ext cx="5486400" cy="670718"/>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85" name="Google Shape;185;p34"/>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34"/>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4"/>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5"/>
          <p:cNvSpPr txBox="1"/>
          <p:nvPr>
            <p:ph idx="1" type="body"/>
          </p:nvPr>
        </p:nvSpPr>
        <p:spPr>
          <a:xfrm rot="5400000">
            <a:off x="2686182" y="-895482"/>
            <a:ext cx="3771636"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 name="Google Shape;191;p35"/>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5"/>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5"/>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219965" y="1638300"/>
            <a:ext cx="4876271"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36"/>
          <p:cNvSpPr txBox="1"/>
          <p:nvPr>
            <p:ph idx="1" type="body"/>
          </p:nvPr>
        </p:nvSpPr>
        <p:spPr>
          <a:xfrm rot="5400000">
            <a:off x="1028965" y="-342899"/>
            <a:ext cx="4876271"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 name="Google Shape;197;p36"/>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6"/>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6"/>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38"/>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8"/>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8"/>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sp>
        <p:nvSpPr>
          <p:cNvPr id="211" name="Google Shape;211;p39"/>
          <p:cNvSpPr txBox="1"/>
          <p:nvPr>
            <p:ph type="ctrTitle"/>
          </p:nvPr>
        </p:nvSpPr>
        <p:spPr>
          <a:xfrm>
            <a:off x="685800" y="935302"/>
            <a:ext cx="7772400" cy="19896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9"/>
          <p:cNvSpPr txBox="1"/>
          <p:nvPr>
            <p:ph idx="1" type="subTitle"/>
          </p:nvPr>
        </p:nvSpPr>
        <p:spPr>
          <a:xfrm>
            <a:off x="1143000" y="3001698"/>
            <a:ext cx="6858000" cy="137980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3" name="Google Shape;213;p39"/>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9"/>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9"/>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6" name="Shape 216"/>
        <p:cNvGrpSpPr/>
        <p:nvPr/>
      </p:nvGrpSpPr>
      <p:grpSpPr>
        <a:xfrm>
          <a:off x="0" y="0"/>
          <a:ext cx="0" cy="0"/>
          <a:chOff x="0" y="0"/>
          <a:chExt cx="0" cy="0"/>
        </a:xfrm>
      </p:grpSpPr>
      <p:sp>
        <p:nvSpPr>
          <p:cNvPr id="217" name="Google Shape;217;p40"/>
          <p:cNvSpPr txBox="1"/>
          <p:nvPr>
            <p:ph type="title"/>
          </p:nvPr>
        </p:nvSpPr>
        <p:spPr>
          <a:xfrm>
            <a:off x="628650" y="304272"/>
            <a:ext cx="7886700" cy="11046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40"/>
          <p:cNvSpPr txBox="1"/>
          <p:nvPr>
            <p:ph idx="1" type="body"/>
          </p:nvPr>
        </p:nvSpPr>
        <p:spPr>
          <a:xfrm>
            <a:off x="628650" y="1521354"/>
            <a:ext cx="7886700" cy="36261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0"/>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40"/>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0"/>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p41"/>
          <p:cNvSpPr txBox="1"/>
          <p:nvPr>
            <p:ph type="title"/>
          </p:nvPr>
        </p:nvSpPr>
        <p:spPr>
          <a:xfrm>
            <a:off x="623888" y="1424783"/>
            <a:ext cx="7886700" cy="237728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41"/>
          <p:cNvSpPr txBox="1"/>
          <p:nvPr>
            <p:ph idx="1" type="body"/>
          </p:nvPr>
        </p:nvSpPr>
        <p:spPr>
          <a:xfrm>
            <a:off x="623888" y="3824553"/>
            <a:ext cx="7886700" cy="12501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5" name="Google Shape;225;p41"/>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1"/>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41"/>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8" name="Shape 228"/>
        <p:cNvGrpSpPr/>
        <p:nvPr/>
      </p:nvGrpSpPr>
      <p:grpSpPr>
        <a:xfrm>
          <a:off x="0" y="0"/>
          <a:ext cx="0" cy="0"/>
          <a:chOff x="0" y="0"/>
          <a:chExt cx="0" cy="0"/>
        </a:xfrm>
      </p:grpSpPr>
      <p:sp>
        <p:nvSpPr>
          <p:cNvPr id="229" name="Google Shape;229;p42"/>
          <p:cNvSpPr txBox="1"/>
          <p:nvPr>
            <p:ph type="title"/>
          </p:nvPr>
        </p:nvSpPr>
        <p:spPr>
          <a:xfrm>
            <a:off x="628650" y="304272"/>
            <a:ext cx="7886700" cy="11046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42"/>
          <p:cNvSpPr txBox="1"/>
          <p:nvPr>
            <p:ph idx="1" type="body"/>
          </p:nvPr>
        </p:nvSpPr>
        <p:spPr>
          <a:xfrm>
            <a:off x="628650" y="1521354"/>
            <a:ext cx="3886200" cy="36261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42"/>
          <p:cNvSpPr txBox="1"/>
          <p:nvPr>
            <p:ph idx="2" type="body"/>
          </p:nvPr>
        </p:nvSpPr>
        <p:spPr>
          <a:xfrm>
            <a:off x="4629150" y="1521354"/>
            <a:ext cx="3886200" cy="36261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42"/>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42"/>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42"/>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5" name="Shape 235"/>
        <p:cNvGrpSpPr/>
        <p:nvPr/>
      </p:nvGrpSpPr>
      <p:grpSpPr>
        <a:xfrm>
          <a:off x="0" y="0"/>
          <a:ext cx="0" cy="0"/>
          <a:chOff x="0" y="0"/>
          <a:chExt cx="0" cy="0"/>
        </a:xfrm>
      </p:grpSpPr>
      <p:sp>
        <p:nvSpPr>
          <p:cNvPr id="236" name="Google Shape;236;p43"/>
          <p:cNvSpPr txBox="1"/>
          <p:nvPr>
            <p:ph type="title"/>
          </p:nvPr>
        </p:nvSpPr>
        <p:spPr>
          <a:xfrm>
            <a:off x="629841" y="304272"/>
            <a:ext cx="7886700" cy="11046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43"/>
          <p:cNvSpPr txBox="1"/>
          <p:nvPr>
            <p:ph idx="1" type="body"/>
          </p:nvPr>
        </p:nvSpPr>
        <p:spPr>
          <a:xfrm>
            <a:off x="629842" y="1400969"/>
            <a:ext cx="3868340" cy="68659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43"/>
          <p:cNvSpPr txBox="1"/>
          <p:nvPr>
            <p:ph idx="2" type="body"/>
          </p:nvPr>
        </p:nvSpPr>
        <p:spPr>
          <a:xfrm>
            <a:off x="629842" y="2087563"/>
            <a:ext cx="3868340" cy="307049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3"/>
          <p:cNvSpPr txBox="1"/>
          <p:nvPr>
            <p:ph idx="3" type="body"/>
          </p:nvPr>
        </p:nvSpPr>
        <p:spPr>
          <a:xfrm>
            <a:off x="4629150" y="1400969"/>
            <a:ext cx="3887391" cy="68659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 name="Google Shape;240;p43"/>
          <p:cNvSpPr txBox="1"/>
          <p:nvPr>
            <p:ph idx="4" type="body"/>
          </p:nvPr>
        </p:nvSpPr>
        <p:spPr>
          <a:xfrm>
            <a:off x="4629150" y="2087563"/>
            <a:ext cx="3887391" cy="307049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43"/>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3"/>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43"/>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44"/>
          <p:cNvSpPr txBox="1"/>
          <p:nvPr>
            <p:ph type="title"/>
          </p:nvPr>
        </p:nvSpPr>
        <p:spPr>
          <a:xfrm>
            <a:off x="628650" y="304272"/>
            <a:ext cx="7886700" cy="11046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44"/>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4"/>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4"/>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9" name="Shape 249"/>
        <p:cNvGrpSpPr/>
        <p:nvPr/>
      </p:nvGrpSpPr>
      <p:grpSpPr>
        <a:xfrm>
          <a:off x="0" y="0"/>
          <a:ext cx="0" cy="0"/>
          <a:chOff x="0" y="0"/>
          <a:chExt cx="0" cy="0"/>
        </a:xfrm>
      </p:grpSpPr>
      <p:sp>
        <p:nvSpPr>
          <p:cNvPr id="250" name="Google Shape;250;p45"/>
          <p:cNvSpPr txBox="1"/>
          <p:nvPr>
            <p:ph type="title"/>
          </p:nvPr>
        </p:nvSpPr>
        <p:spPr>
          <a:xfrm>
            <a:off x="629841" y="381000"/>
            <a:ext cx="2949178" cy="1333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45"/>
          <p:cNvSpPr txBox="1"/>
          <p:nvPr>
            <p:ph idx="1" type="body"/>
          </p:nvPr>
        </p:nvSpPr>
        <p:spPr>
          <a:xfrm>
            <a:off x="3887391" y="822855"/>
            <a:ext cx="4629150" cy="4061354"/>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2" name="Google Shape;252;p45"/>
          <p:cNvSpPr txBox="1"/>
          <p:nvPr>
            <p:ph idx="2" type="body"/>
          </p:nvPr>
        </p:nvSpPr>
        <p:spPr>
          <a:xfrm>
            <a:off x="629841" y="1714500"/>
            <a:ext cx="2949178" cy="317632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3" name="Google Shape;253;p45"/>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5"/>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5"/>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6" name="Shape 256"/>
        <p:cNvGrpSpPr/>
        <p:nvPr/>
      </p:nvGrpSpPr>
      <p:grpSpPr>
        <a:xfrm>
          <a:off x="0" y="0"/>
          <a:ext cx="0" cy="0"/>
          <a:chOff x="0" y="0"/>
          <a:chExt cx="0" cy="0"/>
        </a:xfrm>
      </p:grpSpPr>
      <p:sp>
        <p:nvSpPr>
          <p:cNvPr id="257" name="Google Shape;257;p46"/>
          <p:cNvSpPr txBox="1"/>
          <p:nvPr>
            <p:ph type="title"/>
          </p:nvPr>
        </p:nvSpPr>
        <p:spPr>
          <a:xfrm>
            <a:off x="629841" y="381000"/>
            <a:ext cx="2949178" cy="1333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6"/>
          <p:cNvSpPr/>
          <p:nvPr>
            <p:ph idx="2" type="pic"/>
          </p:nvPr>
        </p:nvSpPr>
        <p:spPr>
          <a:xfrm>
            <a:off x="3887391" y="822855"/>
            <a:ext cx="4629150" cy="406135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59" name="Google Shape;259;p46"/>
          <p:cNvSpPr txBox="1"/>
          <p:nvPr>
            <p:ph idx="1" type="body"/>
          </p:nvPr>
        </p:nvSpPr>
        <p:spPr>
          <a:xfrm>
            <a:off x="629841" y="1714500"/>
            <a:ext cx="2949178" cy="317632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0" name="Google Shape;260;p46"/>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6"/>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6"/>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3" name="Shape 263"/>
        <p:cNvGrpSpPr/>
        <p:nvPr/>
      </p:nvGrpSpPr>
      <p:grpSpPr>
        <a:xfrm>
          <a:off x="0" y="0"/>
          <a:ext cx="0" cy="0"/>
          <a:chOff x="0" y="0"/>
          <a:chExt cx="0" cy="0"/>
        </a:xfrm>
      </p:grpSpPr>
      <p:sp>
        <p:nvSpPr>
          <p:cNvPr id="264" name="Google Shape;264;p47"/>
          <p:cNvSpPr txBox="1"/>
          <p:nvPr>
            <p:ph type="title"/>
          </p:nvPr>
        </p:nvSpPr>
        <p:spPr>
          <a:xfrm>
            <a:off x="628650" y="304272"/>
            <a:ext cx="7886700" cy="110463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47"/>
          <p:cNvSpPr txBox="1"/>
          <p:nvPr>
            <p:ph idx="1" type="body"/>
          </p:nvPr>
        </p:nvSpPr>
        <p:spPr>
          <a:xfrm rot="5400000">
            <a:off x="2758942" y="-608938"/>
            <a:ext cx="3626115"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47"/>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47"/>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47"/>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9" name="Shape 269"/>
        <p:cNvGrpSpPr/>
        <p:nvPr/>
      </p:nvGrpSpPr>
      <p:grpSpPr>
        <a:xfrm>
          <a:off x="0" y="0"/>
          <a:ext cx="0" cy="0"/>
          <a:chOff x="0" y="0"/>
          <a:chExt cx="0" cy="0"/>
        </a:xfrm>
      </p:grpSpPr>
      <p:sp>
        <p:nvSpPr>
          <p:cNvPr id="270" name="Google Shape;270;p48"/>
          <p:cNvSpPr txBox="1"/>
          <p:nvPr>
            <p:ph type="title"/>
          </p:nvPr>
        </p:nvSpPr>
        <p:spPr>
          <a:xfrm rot="5400000">
            <a:off x="5107913" y="1740032"/>
            <a:ext cx="484319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8"/>
          <p:cNvSpPr txBox="1"/>
          <p:nvPr>
            <p:ph idx="1" type="body"/>
          </p:nvPr>
        </p:nvSpPr>
        <p:spPr>
          <a:xfrm rot="5400000">
            <a:off x="1107413" y="-174493"/>
            <a:ext cx="484319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48"/>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8"/>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8"/>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528"/>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304272"/>
            <a:ext cx="7886700" cy="1104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521354"/>
            <a:ext cx="7886700" cy="36261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5296959"/>
            <a:ext cx="2057400" cy="304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5296959"/>
            <a:ext cx="3086100" cy="304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5296959"/>
            <a:ext cx="2057400" cy="304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28865"/>
            <a:ext cx="8229600" cy="9525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p25"/>
          <p:cNvSpPr txBox="1"/>
          <p:nvPr>
            <p:ph idx="1" type="body"/>
          </p:nvPr>
        </p:nvSpPr>
        <p:spPr>
          <a:xfrm>
            <a:off x="457200" y="1333500"/>
            <a:ext cx="8229600" cy="377163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457200" y="5296958"/>
            <a:ext cx="2133600" cy="3042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124200" y="5296958"/>
            <a:ext cx="2895600" cy="3042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553200" y="5296958"/>
            <a:ext cx="2133600" cy="3042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7"/>
          <p:cNvSpPr txBox="1"/>
          <p:nvPr>
            <p:ph type="title"/>
          </p:nvPr>
        </p:nvSpPr>
        <p:spPr>
          <a:xfrm>
            <a:off x="628650" y="304272"/>
            <a:ext cx="7886700" cy="110463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2" name="Google Shape;202;p37"/>
          <p:cNvSpPr txBox="1"/>
          <p:nvPr>
            <p:ph idx="1" type="body"/>
          </p:nvPr>
        </p:nvSpPr>
        <p:spPr>
          <a:xfrm>
            <a:off x="628650" y="1521354"/>
            <a:ext cx="7886700" cy="3626115"/>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p37"/>
          <p:cNvSpPr txBox="1"/>
          <p:nvPr>
            <p:ph idx="10" type="dt"/>
          </p:nvPr>
        </p:nvSpPr>
        <p:spPr>
          <a:xfrm>
            <a:off x="628650" y="5296959"/>
            <a:ext cx="2057400" cy="3042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4" name="Google Shape;204;p37"/>
          <p:cNvSpPr txBox="1"/>
          <p:nvPr>
            <p:ph idx="11" type="ftr"/>
          </p:nvPr>
        </p:nvSpPr>
        <p:spPr>
          <a:xfrm>
            <a:off x="3028950" y="5296959"/>
            <a:ext cx="3086100" cy="3042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37"/>
          <p:cNvSpPr txBox="1"/>
          <p:nvPr>
            <p:ph idx="12" type="sldNum"/>
          </p:nvPr>
        </p:nvSpPr>
        <p:spPr>
          <a:xfrm>
            <a:off x="6457950" y="5296959"/>
            <a:ext cx="2057400" cy="3042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278" name="Shape 278"/>
        <p:cNvGrpSpPr/>
        <p:nvPr/>
      </p:nvGrpSpPr>
      <p:grpSpPr>
        <a:xfrm>
          <a:off x="0" y="0"/>
          <a:ext cx="0" cy="0"/>
          <a:chOff x="0" y="0"/>
          <a:chExt cx="0" cy="0"/>
        </a:xfrm>
      </p:grpSpPr>
      <p:sp>
        <p:nvSpPr>
          <p:cNvPr id="279" name="Google Shape;279;p49"/>
          <p:cNvSpPr txBox="1"/>
          <p:nvPr>
            <p:ph type="ctrTitle"/>
          </p:nvPr>
        </p:nvSpPr>
        <p:spPr>
          <a:xfrm>
            <a:off x="0" y="49475"/>
            <a:ext cx="4531500" cy="263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280">
                <a:solidFill>
                  <a:schemeClr val="lt1"/>
                </a:solidFill>
                <a:latin typeface="Times New Roman"/>
                <a:ea typeface="Times New Roman"/>
                <a:cs typeface="Times New Roman"/>
                <a:sym typeface="Times New Roman"/>
              </a:rPr>
              <a:t>Predicting European M&amp;A Regulatory Outcomes</a:t>
            </a:r>
            <a:endParaRPr sz="4280">
              <a:solidFill>
                <a:schemeClr val="lt1"/>
              </a:solidFill>
              <a:latin typeface="Times New Roman"/>
              <a:ea typeface="Times New Roman"/>
              <a:cs typeface="Times New Roman"/>
              <a:sym typeface="Times New Roman"/>
            </a:endParaRPr>
          </a:p>
        </p:txBody>
      </p:sp>
      <p:sp>
        <p:nvSpPr>
          <p:cNvPr id="280" name="Google Shape;280;p49"/>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81" name="Google Shape;281;p49"/>
          <p:cNvPicPr preferRelativeResize="0"/>
          <p:nvPr/>
        </p:nvPicPr>
        <p:blipFill>
          <a:blip r:embed="rId3">
            <a:alphaModFix/>
          </a:blip>
          <a:stretch>
            <a:fillRect/>
          </a:stretch>
        </p:blipFill>
        <p:spPr>
          <a:xfrm>
            <a:off x="4572000" y="2681525"/>
            <a:ext cx="4572001" cy="3033474"/>
          </a:xfrm>
          <a:prstGeom prst="rect">
            <a:avLst/>
          </a:prstGeom>
          <a:noFill/>
          <a:ln>
            <a:noFill/>
          </a:ln>
        </p:spPr>
      </p:pic>
      <p:pic>
        <p:nvPicPr>
          <p:cNvPr id="282" name="Google Shape;282;p49"/>
          <p:cNvPicPr preferRelativeResize="0"/>
          <p:nvPr/>
        </p:nvPicPr>
        <p:blipFill>
          <a:blip r:embed="rId4">
            <a:alphaModFix/>
          </a:blip>
          <a:stretch>
            <a:fillRect/>
          </a:stretch>
        </p:blipFill>
        <p:spPr>
          <a:xfrm>
            <a:off x="4572000" y="24813"/>
            <a:ext cx="4572002" cy="2681525"/>
          </a:xfrm>
          <a:prstGeom prst="rect">
            <a:avLst/>
          </a:prstGeom>
          <a:noFill/>
          <a:ln>
            <a:noFill/>
          </a:ln>
        </p:spPr>
      </p:pic>
      <p:pic>
        <p:nvPicPr>
          <p:cNvPr id="283" name="Google Shape;283;p49"/>
          <p:cNvPicPr preferRelativeResize="0"/>
          <p:nvPr/>
        </p:nvPicPr>
        <p:blipFill>
          <a:blip r:embed="rId5">
            <a:alphaModFix/>
          </a:blip>
          <a:stretch>
            <a:fillRect/>
          </a:stretch>
        </p:blipFill>
        <p:spPr>
          <a:xfrm>
            <a:off x="0" y="2681525"/>
            <a:ext cx="4571999" cy="3033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69" name="Shape 569"/>
        <p:cNvGrpSpPr/>
        <p:nvPr/>
      </p:nvGrpSpPr>
      <p:grpSpPr>
        <a:xfrm>
          <a:off x="0" y="0"/>
          <a:ext cx="0" cy="0"/>
          <a:chOff x="0" y="0"/>
          <a:chExt cx="0" cy="0"/>
        </a:xfrm>
      </p:grpSpPr>
      <p:graphicFrame>
        <p:nvGraphicFramePr>
          <p:cNvPr id="570" name="Google Shape;570;p58"/>
          <p:cNvGraphicFramePr/>
          <p:nvPr/>
        </p:nvGraphicFramePr>
        <p:xfrm>
          <a:off x="145248" y="577669"/>
          <a:ext cx="3000000" cy="3000000"/>
        </p:xfrm>
        <a:graphic>
          <a:graphicData uri="http://schemas.openxmlformats.org/drawingml/2006/table">
            <a:tbl>
              <a:tblPr bandRow="1" firstRow="1">
                <a:noFill/>
                <a:tableStyleId>{1F0D8963-A3E1-416F-A348-B88F3166E6AA}</a:tableStyleId>
              </a:tblPr>
              <a:tblGrid>
                <a:gridCol w="2881275"/>
                <a:gridCol w="2401750"/>
              </a:tblGrid>
              <a:tr h="1029425">
                <a:tc>
                  <a:txBody>
                    <a:bodyPr/>
                    <a:lstStyle/>
                    <a:p>
                      <a:pPr indent="0" lvl="0" marL="0" marR="0" rtl="0" algn="ctr">
                        <a:spcBef>
                          <a:spcPts val="0"/>
                        </a:spcBef>
                        <a:spcAft>
                          <a:spcPts val="0"/>
                        </a:spcAft>
                        <a:buNone/>
                      </a:pPr>
                      <a:r>
                        <a:rPr i="1" lang="en" sz="1800" u="none" cap="none" strike="noStrike">
                          <a:latin typeface="Georgia"/>
                          <a:ea typeface="Georgia"/>
                          <a:cs typeface="Georgia"/>
                          <a:sym typeface="Georgia"/>
                        </a:rPr>
                        <a:t>Metric</a:t>
                      </a:r>
                      <a:endParaRPr i="1" sz="1800" u="none" cap="none" strike="noStrike">
                        <a:latin typeface="Georgia"/>
                        <a:ea typeface="Georgia"/>
                        <a:cs typeface="Georgia"/>
                        <a:sym typeface="Georgia"/>
                      </a:endParaRPr>
                    </a:p>
                  </a:txBody>
                  <a:tcPr marT="28575" marB="28575" marR="68575" marL="68575" anchor="ctr">
                    <a:solidFill>
                      <a:srgbClr val="0070C0"/>
                    </a:solidFill>
                  </a:tcPr>
                </a:tc>
                <a:tc>
                  <a:txBody>
                    <a:bodyPr/>
                    <a:lstStyle/>
                    <a:p>
                      <a:pPr indent="0" lvl="0" marL="0" rtl="0" algn="l">
                        <a:spcBef>
                          <a:spcPts val="0"/>
                        </a:spcBef>
                        <a:spcAft>
                          <a:spcPts val="0"/>
                        </a:spcAft>
                        <a:buNone/>
                      </a:pPr>
                      <a:r>
                        <a:rPr i="1" lang="en" sz="1800">
                          <a:latin typeface="Georgia"/>
                          <a:ea typeface="Georgia"/>
                          <a:cs typeface="Georgia"/>
                          <a:sym typeface="Georgia"/>
                        </a:rPr>
                        <a:t>              Target</a:t>
                      </a:r>
                      <a:endParaRPr i="1" sz="1800">
                        <a:latin typeface="Georgia"/>
                        <a:ea typeface="Georgia"/>
                        <a:cs typeface="Georgia"/>
                        <a:sym typeface="Georgia"/>
                      </a:endParaRPr>
                    </a:p>
                  </a:txBody>
                  <a:tcPr marT="28575" marB="28575" marR="68575" marL="68575" anchor="ctr">
                    <a:solidFill>
                      <a:srgbClr val="0070C0"/>
                    </a:solidFill>
                  </a:tcPr>
                </a:tc>
              </a:tr>
              <a:tr h="1054675">
                <a:tc>
                  <a:txBody>
                    <a:bodyPr/>
                    <a:lstStyle/>
                    <a:p>
                      <a:pPr indent="0" lvl="0" marL="0" marR="0" rtl="0" algn="l">
                        <a:spcBef>
                          <a:spcPts val="0"/>
                        </a:spcBef>
                        <a:spcAft>
                          <a:spcPts val="0"/>
                        </a:spcAft>
                        <a:buNone/>
                      </a:pPr>
                      <a:r>
                        <a:rPr b="1" lang="en" sz="1100">
                          <a:solidFill>
                            <a:srgbClr val="0000FF"/>
                          </a:solidFill>
                          <a:latin typeface="Arial"/>
                          <a:ea typeface="Arial"/>
                          <a:cs typeface="Arial"/>
                          <a:sym typeface="Arial"/>
                        </a:rPr>
                        <a:t>SUB-MODEL 1</a:t>
                      </a:r>
                      <a:endParaRPr b="1" sz="1100">
                        <a:solidFill>
                          <a:srgbClr val="0000FF"/>
                        </a:solidFill>
                        <a:latin typeface="Arial"/>
                        <a:ea typeface="Arial"/>
                        <a:cs typeface="Arial"/>
                        <a:sym typeface="Arial"/>
                      </a:endParaRPr>
                    </a:p>
                    <a:p>
                      <a:pPr indent="0" lvl="0" marL="0" marR="0" rtl="0" algn="l">
                        <a:spcBef>
                          <a:spcPts val="0"/>
                        </a:spcBef>
                        <a:spcAft>
                          <a:spcPts val="0"/>
                        </a:spcAft>
                        <a:buNone/>
                      </a:pPr>
                      <a:r>
                        <a:t/>
                      </a:r>
                      <a:endParaRPr b="1" sz="1100">
                        <a:latin typeface="Arial"/>
                        <a:ea typeface="Arial"/>
                        <a:cs typeface="Arial"/>
                        <a:sym typeface="Arial"/>
                      </a:endParaRPr>
                    </a:p>
                    <a:p>
                      <a:pPr indent="0" lvl="0" marL="0" marR="0" rtl="0" algn="l">
                        <a:spcBef>
                          <a:spcPts val="0"/>
                        </a:spcBef>
                        <a:spcAft>
                          <a:spcPts val="0"/>
                        </a:spcAft>
                        <a:buNone/>
                      </a:pPr>
                      <a:r>
                        <a:rPr b="1" lang="en" sz="1100">
                          <a:latin typeface="Arial"/>
                          <a:ea typeface="Arial"/>
                          <a:cs typeface="Arial"/>
                          <a:sym typeface="Arial"/>
                        </a:rPr>
                        <a:t>Phase 1 Clearance/Total Client Apps</a:t>
                      </a:r>
                      <a:endParaRPr b="1" sz="1100">
                        <a:latin typeface="Arial"/>
                        <a:ea typeface="Arial"/>
                        <a:cs typeface="Arial"/>
                        <a:sym typeface="Arial"/>
                      </a:endParaRPr>
                    </a:p>
                  </a:txBody>
                  <a:tcPr marT="28575" marB="28575" marR="68575" marL="68575" anchor="ctr">
                    <a:solidFill>
                      <a:srgbClr val="F2F2F2"/>
                    </a:solidFill>
                  </a:tcPr>
                </a:tc>
                <a:tc>
                  <a:txBody>
                    <a:bodyPr/>
                    <a:lstStyle/>
                    <a:p>
                      <a:pPr indent="0" lvl="0" marL="0" marR="0" rtl="0" algn="ctr">
                        <a:spcBef>
                          <a:spcPts val="0"/>
                        </a:spcBef>
                        <a:spcAft>
                          <a:spcPts val="0"/>
                        </a:spcAft>
                        <a:buNone/>
                      </a:pPr>
                      <a:r>
                        <a:t/>
                      </a:r>
                      <a:endParaRPr sz="800" u="none" cap="none" strike="noStrike">
                        <a:solidFill>
                          <a:schemeClr val="dk1"/>
                        </a:solidFill>
                        <a:latin typeface="Arial"/>
                        <a:ea typeface="Arial"/>
                        <a:cs typeface="Arial"/>
                        <a:sym typeface="Arial"/>
                      </a:endParaRPr>
                    </a:p>
                  </a:txBody>
                  <a:tcPr marT="28575" marB="28575" marR="68575" marL="68575" anchor="ctr">
                    <a:solidFill>
                      <a:srgbClr val="F2F2F2"/>
                    </a:solidFill>
                  </a:tcPr>
                </a:tc>
              </a:tr>
              <a:tr h="995200">
                <a:tc>
                  <a:txBody>
                    <a:bodyPr/>
                    <a:lstStyle/>
                    <a:p>
                      <a:pPr indent="0" lvl="0" marL="0" marR="0" rtl="0" algn="l">
                        <a:spcBef>
                          <a:spcPts val="0"/>
                        </a:spcBef>
                        <a:spcAft>
                          <a:spcPts val="0"/>
                        </a:spcAft>
                        <a:buNone/>
                      </a:pPr>
                      <a:r>
                        <a:rPr b="1" lang="en" sz="1100">
                          <a:solidFill>
                            <a:srgbClr val="0000FF"/>
                          </a:solidFill>
                          <a:latin typeface="Arial"/>
                          <a:ea typeface="Arial"/>
                          <a:cs typeface="Arial"/>
                          <a:sym typeface="Arial"/>
                        </a:rPr>
                        <a:t>SUB-MODEL 2</a:t>
                      </a:r>
                      <a:endParaRPr b="1" sz="1100">
                        <a:solidFill>
                          <a:srgbClr val="0000FF"/>
                        </a:solidFill>
                        <a:latin typeface="Arial"/>
                        <a:ea typeface="Arial"/>
                        <a:cs typeface="Arial"/>
                        <a:sym typeface="Arial"/>
                      </a:endParaRPr>
                    </a:p>
                    <a:p>
                      <a:pPr indent="0" lvl="0" marL="0" marR="0" rtl="0" algn="l">
                        <a:spcBef>
                          <a:spcPts val="0"/>
                        </a:spcBef>
                        <a:spcAft>
                          <a:spcPts val="0"/>
                        </a:spcAft>
                        <a:buNone/>
                      </a:pPr>
                      <a:r>
                        <a:t/>
                      </a:r>
                      <a:endParaRPr b="1" sz="1100">
                        <a:latin typeface="Arial"/>
                        <a:ea typeface="Arial"/>
                        <a:cs typeface="Arial"/>
                        <a:sym typeface="Arial"/>
                      </a:endParaRPr>
                    </a:p>
                    <a:p>
                      <a:pPr indent="0" lvl="0" marL="0" marR="0" rtl="0" algn="l">
                        <a:spcBef>
                          <a:spcPts val="0"/>
                        </a:spcBef>
                        <a:spcAft>
                          <a:spcPts val="0"/>
                        </a:spcAft>
                        <a:buNone/>
                      </a:pPr>
                      <a:r>
                        <a:rPr b="1" lang="en" sz="1100">
                          <a:latin typeface="Arial"/>
                          <a:ea typeface="Arial"/>
                          <a:cs typeface="Arial"/>
                          <a:sym typeface="Arial"/>
                        </a:rPr>
                        <a:t>Phase 2 Approval/Clients </a:t>
                      </a:r>
                      <a:endParaRPr b="1" sz="1100">
                        <a:latin typeface="Arial"/>
                        <a:ea typeface="Arial"/>
                        <a:cs typeface="Arial"/>
                        <a:sym typeface="Arial"/>
                      </a:endParaRPr>
                    </a:p>
                    <a:p>
                      <a:pPr indent="0" lvl="0" marL="0" marR="0" rtl="0" algn="l">
                        <a:spcBef>
                          <a:spcPts val="0"/>
                        </a:spcBef>
                        <a:spcAft>
                          <a:spcPts val="0"/>
                        </a:spcAft>
                        <a:buNone/>
                      </a:pPr>
                      <a:r>
                        <a:rPr b="1" lang="en" sz="1100">
                          <a:latin typeface="Arial"/>
                          <a:ea typeface="Arial"/>
                          <a:cs typeface="Arial"/>
                          <a:sym typeface="Arial"/>
                        </a:rPr>
                        <a:t>Referred to Phase 2</a:t>
                      </a:r>
                      <a:endParaRPr b="1" sz="1100">
                        <a:latin typeface="Arial"/>
                        <a:ea typeface="Arial"/>
                        <a:cs typeface="Arial"/>
                        <a:sym typeface="Arial"/>
                      </a:endParaRPr>
                    </a:p>
                    <a:p>
                      <a:pPr indent="0" lvl="0" marL="0" marR="0" rtl="0" algn="l">
                        <a:spcBef>
                          <a:spcPts val="0"/>
                        </a:spcBef>
                        <a:spcAft>
                          <a:spcPts val="0"/>
                        </a:spcAft>
                        <a:buNone/>
                      </a:pPr>
                      <a:r>
                        <a:t/>
                      </a:r>
                      <a:endParaRPr b="1" sz="1100">
                        <a:latin typeface="Arial"/>
                        <a:ea typeface="Arial"/>
                        <a:cs typeface="Arial"/>
                        <a:sym typeface="Arial"/>
                      </a:endParaRPr>
                    </a:p>
                  </a:txBody>
                  <a:tcPr marT="28575" marB="28575" marR="68575" marL="68575" anchor="ctr">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1" lang="en" sz="800" u="none" cap="none" strike="noStrike">
                          <a:solidFill>
                            <a:schemeClr val="dk1"/>
                          </a:solidFill>
                          <a:latin typeface="Arial"/>
                          <a:ea typeface="Arial"/>
                          <a:cs typeface="Arial"/>
                          <a:sym typeface="Arial"/>
                        </a:rPr>
                        <a:t>Text Here</a:t>
                      </a:r>
                      <a:endParaRPr b="0" i="1" sz="800" u="none" cap="none" strike="noStrike">
                        <a:solidFill>
                          <a:schemeClr val="dk1"/>
                        </a:solidFill>
                        <a:latin typeface="Arial"/>
                        <a:ea typeface="Arial"/>
                        <a:cs typeface="Arial"/>
                        <a:sym typeface="Arial"/>
                      </a:endParaRPr>
                    </a:p>
                  </a:txBody>
                  <a:tcPr marT="28575" marB="28575" marR="68575" marL="68575" anchor="ctr">
                    <a:solidFill>
                      <a:schemeClr val="lt1"/>
                    </a:solidFill>
                  </a:tcPr>
                </a:tc>
              </a:tr>
              <a:tr h="1077550">
                <a:tc>
                  <a:txBody>
                    <a:bodyPr/>
                    <a:lstStyle/>
                    <a:p>
                      <a:pPr indent="0" lvl="0" marL="0" marR="0" rtl="0" algn="l">
                        <a:lnSpc>
                          <a:spcPct val="100000"/>
                        </a:lnSpc>
                        <a:spcBef>
                          <a:spcPts val="0"/>
                        </a:spcBef>
                        <a:spcAft>
                          <a:spcPts val="0"/>
                        </a:spcAft>
                        <a:buClr>
                          <a:schemeClr val="dk1"/>
                        </a:buClr>
                        <a:buSzPts val="800"/>
                        <a:buFont typeface="Arial"/>
                        <a:buNone/>
                      </a:pPr>
                      <a:r>
                        <a:rPr b="1" lang="en" sz="1100">
                          <a:solidFill>
                            <a:srgbClr val="0000FF"/>
                          </a:solidFill>
                          <a:latin typeface="Arial"/>
                          <a:ea typeface="Arial"/>
                          <a:cs typeface="Arial"/>
                          <a:sym typeface="Arial"/>
                        </a:rPr>
                        <a:t>Sub-Model 3</a:t>
                      </a:r>
                      <a:endParaRPr b="1" sz="1100">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1" sz="1100">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1" lang="en" sz="1100">
                          <a:latin typeface="Arial"/>
                          <a:ea typeface="Arial"/>
                          <a:cs typeface="Arial"/>
                          <a:sym typeface="Arial"/>
                        </a:rPr>
                        <a:t>Phase 2 Clearance/Clients Approved in Phase 2</a:t>
                      </a:r>
                      <a:endParaRPr b="1" sz="1100">
                        <a:latin typeface="Arial"/>
                        <a:ea typeface="Arial"/>
                        <a:cs typeface="Arial"/>
                        <a:sym typeface="Arial"/>
                      </a:endParaRPr>
                    </a:p>
                  </a:txBody>
                  <a:tcPr marT="28575" marB="28575" marR="68575" marL="68575" anchor="ctr">
                    <a:solidFill>
                      <a:srgbClr val="F2F2F2"/>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1" lang="en" sz="800" u="none" cap="none" strike="noStrike">
                          <a:solidFill>
                            <a:schemeClr val="dk1"/>
                          </a:solidFill>
                          <a:latin typeface="Arial"/>
                          <a:ea typeface="Arial"/>
                          <a:cs typeface="Arial"/>
                          <a:sym typeface="Arial"/>
                        </a:rPr>
                        <a:t>Text Here</a:t>
                      </a:r>
                      <a:endParaRPr b="0" i="1" sz="800" u="none" cap="none" strike="noStrike">
                        <a:solidFill>
                          <a:schemeClr val="dk1"/>
                        </a:solidFill>
                        <a:latin typeface="Arial"/>
                        <a:ea typeface="Arial"/>
                        <a:cs typeface="Arial"/>
                        <a:sym typeface="Arial"/>
                      </a:endParaRPr>
                    </a:p>
                  </a:txBody>
                  <a:tcPr marT="28575" marB="28575" marR="68575" marL="68575" anchor="ctr">
                    <a:solidFill>
                      <a:srgbClr val="F2F2F2"/>
                    </a:solidFill>
                  </a:tcPr>
                </a:tc>
              </a:tr>
              <a:tr h="980500">
                <a:tc>
                  <a:txBody>
                    <a:bodyPr/>
                    <a:lstStyle/>
                    <a:p>
                      <a:pPr indent="0" lvl="0" marL="0" marR="0" rtl="0" algn="l">
                        <a:lnSpc>
                          <a:spcPct val="100000"/>
                        </a:lnSpc>
                        <a:spcBef>
                          <a:spcPts val="0"/>
                        </a:spcBef>
                        <a:spcAft>
                          <a:spcPts val="0"/>
                        </a:spcAft>
                        <a:buClr>
                          <a:schemeClr val="dk1"/>
                        </a:buClr>
                        <a:buSzPts val="800"/>
                        <a:buFont typeface="Arial"/>
                        <a:buNone/>
                      </a:pPr>
                      <a:r>
                        <a:rPr b="1" lang="en" sz="1100">
                          <a:solidFill>
                            <a:srgbClr val="0000FF"/>
                          </a:solidFill>
                          <a:latin typeface="Arial"/>
                          <a:ea typeface="Arial"/>
                          <a:cs typeface="Arial"/>
                          <a:sym typeface="Arial"/>
                        </a:rPr>
                        <a:t>Sub-Model 4</a:t>
                      </a:r>
                      <a:endParaRPr b="1" sz="1100">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1" sz="1100">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1" lang="en" sz="1100">
                          <a:latin typeface="Arial"/>
                          <a:ea typeface="Arial"/>
                          <a:cs typeface="Arial"/>
                          <a:sym typeface="Arial"/>
                        </a:rPr>
                        <a:t>Clearance by MS/Total Client Application Referred to MS</a:t>
                      </a:r>
                      <a:endParaRPr b="1" sz="1100">
                        <a:latin typeface="Arial"/>
                        <a:ea typeface="Arial"/>
                        <a:cs typeface="Arial"/>
                        <a:sym typeface="Arial"/>
                      </a:endParaRPr>
                    </a:p>
                  </a:txBody>
                  <a:tcPr marT="28575" marB="28575" marR="68575" marL="68575" anchor="ctr">
                    <a:solidFill>
                      <a:schemeClr val="lt1"/>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0" i="1" lang="en" sz="800" u="none" cap="none" strike="noStrike">
                          <a:solidFill>
                            <a:schemeClr val="dk1"/>
                          </a:solidFill>
                          <a:latin typeface="Arial"/>
                          <a:ea typeface="Arial"/>
                          <a:cs typeface="Arial"/>
                          <a:sym typeface="Arial"/>
                        </a:rPr>
                        <a:t>Text Here</a:t>
                      </a:r>
                      <a:endParaRPr b="0" i="1" sz="800" u="none" cap="none" strike="noStrike">
                        <a:solidFill>
                          <a:schemeClr val="dk1"/>
                        </a:solidFill>
                        <a:latin typeface="Arial"/>
                        <a:ea typeface="Arial"/>
                        <a:cs typeface="Arial"/>
                        <a:sym typeface="Arial"/>
                      </a:endParaRPr>
                    </a:p>
                  </a:txBody>
                  <a:tcPr marT="28575" marB="28575" marR="68575" marL="68575" anchor="ctr">
                    <a:solidFill>
                      <a:schemeClr val="lt1"/>
                    </a:solidFill>
                  </a:tcPr>
                </a:tc>
              </a:tr>
            </a:tbl>
          </a:graphicData>
        </a:graphic>
      </p:graphicFrame>
      <p:sp>
        <p:nvSpPr>
          <p:cNvPr id="571" name="Google Shape;571;p58"/>
          <p:cNvSpPr txBox="1"/>
          <p:nvPr/>
        </p:nvSpPr>
        <p:spPr>
          <a:xfrm>
            <a:off x="102441" y="54472"/>
            <a:ext cx="89391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chemeClr val="lt1"/>
                </a:solidFill>
                <a:latin typeface="Times New Roman"/>
                <a:ea typeface="Times New Roman"/>
                <a:cs typeface="Times New Roman"/>
                <a:sym typeface="Times New Roman"/>
              </a:rPr>
              <a:t>MEASURES OF SUCCESS</a:t>
            </a:r>
            <a:endParaRPr>
              <a:solidFill>
                <a:schemeClr val="lt1"/>
              </a:solidFill>
              <a:latin typeface="Times New Roman"/>
              <a:ea typeface="Times New Roman"/>
              <a:cs typeface="Times New Roman"/>
              <a:sym typeface="Times New Roman"/>
            </a:endParaRPr>
          </a:p>
        </p:txBody>
      </p:sp>
      <p:pic>
        <p:nvPicPr>
          <p:cNvPr id="572" name="Google Shape;572;p58"/>
          <p:cNvPicPr preferRelativeResize="0"/>
          <p:nvPr/>
        </p:nvPicPr>
        <p:blipFill>
          <a:blip r:embed="rId3">
            <a:alphaModFix/>
          </a:blip>
          <a:stretch>
            <a:fillRect/>
          </a:stretch>
        </p:blipFill>
        <p:spPr>
          <a:xfrm>
            <a:off x="3436400" y="2649200"/>
            <a:ext cx="1954401" cy="1007775"/>
          </a:xfrm>
          <a:prstGeom prst="rect">
            <a:avLst/>
          </a:prstGeom>
          <a:noFill/>
          <a:ln>
            <a:noFill/>
          </a:ln>
        </p:spPr>
      </p:pic>
      <p:pic>
        <p:nvPicPr>
          <p:cNvPr id="573" name="Google Shape;573;p58"/>
          <p:cNvPicPr preferRelativeResize="0"/>
          <p:nvPr/>
        </p:nvPicPr>
        <p:blipFill>
          <a:blip r:embed="rId4">
            <a:alphaModFix/>
          </a:blip>
          <a:stretch>
            <a:fillRect/>
          </a:stretch>
        </p:blipFill>
        <p:spPr>
          <a:xfrm>
            <a:off x="5920800" y="2445321"/>
            <a:ext cx="3070625" cy="1885700"/>
          </a:xfrm>
          <a:prstGeom prst="rect">
            <a:avLst/>
          </a:prstGeom>
          <a:noFill/>
          <a:ln>
            <a:noFill/>
          </a:ln>
        </p:spPr>
      </p:pic>
      <p:pic>
        <p:nvPicPr>
          <p:cNvPr id="574" name="Google Shape;574;p58"/>
          <p:cNvPicPr preferRelativeResize="0"/>
          <p:nvPr/>
        </p:nvPicPr>
        <p:blipFill>
          <a:blip r:embed="rId5">
            <a:alphaModFix/>
          </a:blip>
          <a:stretch>
            <a:fillRect/>
          </a:stretch>
        </p:blipFill>
        <p:spPr>
          <a:xfrm>
            <a:off x="3417652" y="1660850"/>
            <a:ext cx="1991875" cy="965275"/>
          </a:xfrm>
          <a:prstGeom prst="rect">
            <a:avLst/>
          </a:prstGeom>
          <a:noFill/>
          <a:ln>
            <a:noFill/>
          </a:ln>
        </p:spPr>
      </p:pic>
      <p:pic>
        <p:nvPicPr>
          <p:cNvPr id="575" name="Google Shape;575;p58"/>
          <p:cNvPicPr preferRelativeResize="0"/>
          <p:nvPr/>
        </p:nvPicPr>
        <p:blipFill>
          <a:blip r:embed="rId6">
            <a:alphaModFix/>
          </a:blip>
          <a:stretch>
            <a:fillRect/>
          </a:stretch>
        </p:blipFill>
        <p:spPr>
          <a:xfrm>
            <a:off x="3436400" y="3709300"/>
            <a:ext cx="1954400" cy="905000"/>
          </a:xfrm>
          <a:prstGeom prst="rect">
            <a:avLst/>
          </a:prstGeom>
          <a:noFill/>
          <a:ln>
            <a:noFill/>
          </a:ln>
        </p:spPr>
      </p:pic>
      <p:pic>
        <p:nvPicPr>
          <p:cNvPr id="576" name="Google Shape;576;p58"/>
          <p:cNvPicPr preferRelativeResize="0"/>
          <p:nvPr/>
        </p:nvPicPr>
        <p:blipFill>
          <a:blip r:embed="rId7">
            <a:alphaModFix/>
          </a:blip>
          <a:stretch>
            <a:fillRect/>
          </a:stretch>
        </p:blipFill>
        <p:spPr>
          <a:xfrm>
            <a:off x="3436400" y="4720100"/>
            <a:ext cx="1991875" cy="965275"/>
          </a:xfrm>
          <a:prstGeom prst="rect">
            <a:avLst/>
          </a:prstGeom>
          <a:noFill/>
          <a:ln>
            <a:noFill/>
          </a:ln>
        </p:spPr>
      </p:pic>
      <p:sp>
        <p:nvSpPr>
          <p:cNvPr id="577" name="Google Shape;577;p58"/>
          <p:cNvSpPr txBox="1"/>
          <p:nvPr/>
        </p:nvSpPr>
        <p:spPr>
          <a:xfrm>
            <a:off x="6407125" y="1398175"/>
            <a:ext cx="2380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 sz="1700">
                <a:solidFill>
                  <a:srgbClr val="0000FF"/>
                </a:solidFill>
                <a:highlight>
                  <a:srgbClr val="FFFF00"/>
                </a:highlight>
              </a:rPr>
              <a:t>MAIN MODEL</a:t>
            </a:r>
            <a:endParaRPr b="1" sz="1700">
              <a:solidFill>
                <a:srgbClr val="0000FF"/>
              </a:solidFill>
              <a:highlight>
                <a:srgbClr val="FFFF00"/>
              </a:highlight>
            </a:endParaRPr>
          </a:p>
          <a:p>
            <a:pPr indent="0" lvl="0" marL="0" rtl="0" algn="l">
              <a:spcBef>
                <a:spcPts val="0"/>
              </a:spcBef>
              <a:spcAft>
                <a:spcPts val="0"/>
              </a:spcAft>
              <a:buClr>
                <a:schemeClr val="dk1"/>
              </a:buClr>
              <a:buFont typeface="Arial"/>
              <a:buNone/>
            </a:pPr>
            <a:r>
              <a:t/>
            </a:r>
            <a:endParaRPr b="1" sz="1100">
              <a:solidFill>
                <a:srgbClr val="0000FF"/>
              </a:solidFill>
            </a:endParaRPr>
          </a:p>
          <a:p>
            <a:pPr indent="0" lvl="0" marL="0" rtl="0" algn="l">
              <a:spcBef>
                <a:spcPts val="0"/>
              </a:spcBef>
              <a:spcAft>
                <a:spcPts val="0"/>
              </a:spcAft>
              <a:buClr>
                <a:schemeClr val="dk1"/>
              </a:buClr>
              <a:buFont typeface="Arial"/>
              <a:buNone/>
            </a:pPr>
            <a:r>
              <a:rPr b="1" lang="en" sz="1100">
                <a:solidFill>
                  <a:schemeClr val="lt1"/>
                </a:solidFill>
              </a:rPr>
              <a:t>Approved Clients/Total Client</a:t>
            </a:r>
            <a:endParaRPr b="1" sz="1100">
              <a:solidFill>
                <a:schemeClr val="lt1"/>
              </a:solidFill>
            </a:endParaRPr>
          </a:p>
          <a:p>
            <a:pPr indent="0" lvl="0" marL="0" rtl="0" algn="l">
              <a:spcBef>
                <a:spcPts val="0"/>
              </a:spcBef>
              <a:spcAft>
                <a:spcPts val="0"/>
              </a:spcAft>
              <a:buClr>
                <a:schemeClr val="dk1"/>
              </a:buClr>
              <a:buFont typeface="Arial"/>
              <a:buNone/>
            </a:pPr>
            <a:r>
              <a:rPr b="1" lang="en" sz="1100">
                <a:solidFill>
                  <a:schemeClr val="lt1"/>
                </a:solidFill>
              </a:rPr>
              <a:t>M&amp;A Applications</a:t>
            </a:r>
            <a:endParaRPr b="1" sz="11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82" name="Shape 582"/>
        <p:cNvGrpSpPr/>
        <p:nvPr/>
      </p:nvGrpSpPr>
      <p:grpSpPr>
        <a:xfrm>
          <a:off x="0" y="0"/>
          <a:ext cx="0" cy="0"/>
          <a:chOff x="0" y="0"/>
          <a:chExt cx="0" cy="0"/>
        </a:xfrm>
      </p:grpSpPr>
      <p:grpSp>
        <p:nvGrpSpPr>
          <p:cNvPr id="583" name="Google Shape;583;p59"/>
          <p:cNvGrpSpPr/>
          <p:nvPr/>
        </p:nvGrpSpPr>
        <p:grpSpPr>
          <a:xfrm>
            <a:off x="288798" y="1413154"/>
            <a:ext cx="8459098" cy="3278280"/>
            <a:chOff x="1163558" y="1302748"/>
            <a:chExt cx="10482154" cy="4874766"/>
          </a:xfrm>
        </p:grpSpPr>
        <p:grpSp>
          <p:nvGrpSpPr>
            <p:cNvPr id="584" name="Google Shape;584;p59"/>
            <p:cNvGrpSpPr/>
            <p:nvPr/>
          </p:nvGrpSpPr>
          <p:grpSpPr>
            <a:xfrm>
              <a:off x="1163558" y="1573017"/>
              <a:ext cx="3561452" cy="3482084"/>
              <a:chOff x="1163558" y="1573017"/>
              <a:chExt cx="3561452" cy="3482084"/>
            </a:xfrm>
          </p:grpSpPr>
          <p:grpSp>
            <p:nvGrpSpPr>
              <p:cNvPr id="585" name="Google Shape;585;p59"/>
              <p:cNvGrpSpPr/>
              <p:nvPr/>
            </p:nvGrpSpPr>
            <p:grpSpPr>
              <a:xfrm>
                <a:off x="1932439" y="1573017"/>
                <a:ext cx="2792571" cy="3482084"/>
                <a:chOff x="1932439" y="1573017"/>
                <a:chExt cx="2792571" cy="3482084"/>
              </a:xfrm>
            </p:grpSpPr>
            <p:grpSp>
              <p:nvGrpSpPr>
                <p:cNvPr id="586" name="Google Shape;586;p59"/>
                <p:cNvGrpSpPr/>
                <p:nvPr/>
              </p:nvGrpSpPr>
              <p:grpSpPr>
                <a:xfrm>
                  <a:off x="1932439" y="1573017"/>
                  <a:ext cx="1890189" cy="3482084"/>
                  <a:chOff x="1650455" y="1104661"/>
                  <a:chExt cx="1928699" cy="3885900"/>
                </a:xfrm>
              </p:grpSpPr>
              <p:cxnSp>
                <p:nvCxnSpPr>
                  <p:cNvPr id="587" name="Google Shape;587;p59"/>
                  <p:cNvCxnSpPr/>
                  <p:nvPr/>
                </p:nvCxnSpPr>
                <p:spPr>
                  <a:xfrm>
                    <a:off x="1650455" y="3486149"/>
                    <a:ext cx="1905000" cy="0"/>
                  </a:xfrm>
                  <a:prstGeom prst="straightConnector1">
                    <a:avLst/>
                  </a:prstGeom>
                  <a:noFill/>
                  <a:ln cap="flat" cmpd="sng" w="9525">
                    <a:solidFill>
                      <a:srgbClr val="D8D8D8"/>
                    </a:solidFill>
                    <a:prstDash val="solid"/>
                    <a:miter lim="800000"/>
                    <a:headEnd len="sm" w="sm" type="none"/>
                    <a:tailEnd len="sm" w="sm" type="none"/>
                  </a:ln>
                </p:spPr>
              </p:cxnSp>
              <p:cxnSp>
                <p:nvCxnSpPr>
                  <p:cNvPr id="588" name="Google Shape;588;p59"/>
                  <p:cNvCxnSpPr/>
                  <p:nvPr/>
                </p:nvCxnSpPr>
                <p:spPr>
                  <a:xfrm>
                    <a:off x="3562354" y="1104661"/>
                    <a:ext cx="16800" cy="3885900"/>
                  </a:xfrm>
                  <a:prstGeom prst="straightConnector1">
                    <a:avLst/>
                  </a:prstGeom>
                  <a:noFill/>
                  <a:ln cap="flat" cmpd="sng" w="9525">
                    <a:solidFill>
                      <a:srgbClr val="D8D8D8"/>
                    </a:solidFill>
                    <a:prstDash val="solid"/>
                    <a:miter lim="800000"/>
                    <a:headEnd len="sm" w="sm" type="none"/>
                    <a:tailEnd len="sm" w="sm" type="none"/>
                  </a:ln>
                </p:spPr>
              </p:cxnSp>
            </p:grpSp>
            <p:grpSp>
              <p:nvGrpSpPr>
                <p:cNvPr id="589" name="Google Shape;589;p59"/>
                <p:cNvGrpSpPr/>
                <p:nvPr/>
              </p:nvGrpSpPr>
              <p:grpSpPr>
                <a:xfrm>
                  <a:off x="3804785" y="1573017"/>
                  <a:ext cx="920225" cy="3459063"/>
                  <a:chOff x="3550356" y="1438488"/>
                  <a:chExt cx="636971" cy="3860209"/>
                </a:xfrm>
              </p:grpSpPr>
              <p:cxnSp>
                <p:nvCxnSpPr>
                  <p:cNvPr id="590" name="Google Shape;590;p59"/>
                  <p:cNvCxnSpPr/>
                  <p:nvPr/>
                </p:nvCxnSpPr>
                <p:spPr>
                  <a:xfrm>
                    <a:off x="3552004" y="1438488"/>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591" name="Google Shape;591;p59"/>
                  <p:cNvCxnSpPr/>
                  <p:nvPr/>
                </p:nvCxnSpPr>
                <p:spPr>
                  <a:xfrm>
                    <a:off x="3550356" y="2403541"/>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592" name="Google Shape;592;p59"/>
                  <p:cNvCxnSpPr/>
                  <p:nvPr/>
                </p:nvCxnSpPr>
                <p:spPr>
                  <a:xfrm>
                    <a:off x="3550356" y="3398611"/>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593" name="Google Shape;593;p59"/>
                  <p:cNvCxnSpPr/>
                  <p:nvPr/>
                </p:nvCxnSpPr>
                <p:spPr>
                  <a:xfrm>
                    <a:off x="3550356" y="4333645"/>
                    <a:ext cx="635323" cy="0"/>
                  </a:xfrm>
                  <a:prstGeom prst="straightConnector1">
                    <a:avLst/>
                  </a:prstGeom>
                  <a:noFill/>
                  <a:ln cap="flat" cmpd="sng" w="9525">
                    <a:solidFill>
                      <a:srgbClr val="D8D8D8"/>
                    </a:solidFill>
                    <a:prstDash val="solid"/>
                    <a:miter lim="800000"/>
                    <a:headEnd len="sm" w="sm" type="none"/>
                    <a:tailEnd len="med" w="med" type="stealth"/>
                  </a:ln>
                </p:spPr>
              </p:cxnSp>
              <p:cxnSp>
                <p:nvCxnSpPr>
                  <p:cNvPr id="594" name="Google Shape;594;p59"/>
                  <p:cNvCxnSpPr/>
                  <p:nvPr/>
                </p:nvCxnSpPr>
                <p:spPr>
                  <a:xfrm>
                    <a:off x="3550356" y="5298697"/>
                    <a:ext cx="635323" cy="0"/>
                  </a:xfrm>
                  <a:prstGeom prst="straightConnector1">
                    <a:avLst/>
                  </a:prstGeom>
                  <a:noFill/>
                  <a:ln cap="flat" cmpd="sng" w="9525">
                    <a:solidFill>
                      <a:srgbClr val="D8D8D8"/>
                    </a:solidFill>
                    <a:prstDash val="solid"/>
                    <a:miter lim="800000"/>
                    <a:headEnd len="sm" w="sm" type="none"/>
                    <a:tailEnd len="med" w="med" type="stealth"/>
                  </a:ln>
                </p:spPr>
              </p:cxnSp>
            </p:grpSp>
          </p:grpSp>
          <p:grpSp>
            <p:nvGrpSpPr>
              <p:cNvPr id="595" name="Google Shape;595;p59"/>
              <p:cNvGrpSpPr/>
              <p:nvPr/>
            </p:nvGrpSpPr>
            <p:grpSpPr>
              <a:xfrm>
                <a:off x="1163558" y="3081594"/>
                <a:ext cx="2090998" cy="1250865"/>
                <a:chOff x="1210351" y="3172722"/>
                <a:chExt cx="2170703" cy="1298545"/>
              </a:xfrm>
            </p:grpSpPr>
            <p:sp>
              <p:nvSpPr>
                <p:cNvPr id="596" name="Google Shape;596;p59"/>
                <p:cNvSpPr/>
                <p:nvPr/>
              </p:nvSpPr>
              <p:spPr>
                <a:xfrm>
                  <a:off x="1210351" y="3172722"/>
                  <a:ext cx="2170703" cy="1298545"/>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597" name="Google Shape;597;p59"/>
                <p:cNvSpPr txBox="1"/>
                <p:nvPr/>
              </p:nvSpPr>
              <p:spPr>
                <a:xfrm>
                  <a:off x="1522626" y="3371826"/>
                  <a:ext cx="1410300" cy="997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chemeClr val="dk1"/>
                      </a:solidFill>
                      <a:latin typeface="Times New Roman"/>
                      <a:ea typeface="Times New Roman"/>
                      <a:cs typeface="Times New Roman"/>
                      <a:sym typeface="Times New Roman"/>
                    </a:rPr>
                    <a:t>Future Work</a:t>
                  </a:r>
                  <a:endParaRPr sz="2000">
                    <a:solidFill>
                      <a:schemeClr val="dk1"/>
                    </a:solidFill>
                    <a:latin typeface="Times New Roman"/>
                    <a:ea typeface="Times New Roman"/>
                    <a:cs typeface="Times New Roman"/>
                    <a:sym typeface="Times New Roman"/>
                  </a:endParaRPr>
                </a:p>
              </p:txBody>
            </p:sp>
          </p:grpSp>
        </p:grpSp>
        <p:grpSp>
          <p:nvGrpSpPr>
            <p:cNvPr id="598" name="Google Shape;598;p59"/>
            <p:cNvGrpSpPr/>
            <p:nvPr/>
          </p:nvGrpSpPr>
          <p:grpSpPr>
            <a:xfrm>
              <a:off x="4789113" y="1302748"/>
              <a:ext cx="6856599" cy="4874766"/>
              <a:chOff x="4789113" y="1302748"/>
              <a:chExt cx="6856599" cy="4874766"/>
            </a:xfrm>
          </p:grpSpPr>
          <p:grpSp>
            <p:nvGrpSpPr>
              <p:cNvPr id="599" name="Google Shape;599;p59"/>
              <p:cNvGrpSpPr/>
              <p:nvPr/>
            </p:nvGrpSpPr>
            <p:grpSpPr>
              <a:xfrm>
                <a:off x="4789113" y="1302748"/>
                <a:ext cx="3331348" cy="4874766"/>
                <a:chOff x="4789113" y="1302748"/>
                <a:chExt cx="3331348" cy="4874766"/>
              </a:xfrm>
            </p:grpSpPr>
            <p:grpSp>
              <p:nvGrpSpPr>
                <p:cNvPr id="600" name="Google Shape;600;p59"/>
                <p:cNvGrpSpPr/>
                <p:nvPr/>
              </p:nvGrpSpPr>
              <p:grpSpPr>
                <a:xfrm>
                  <a:off x="4789113" y="2167514"/>
                  <a:ext cx="3331348" cy="540538"/>
                  <a:chOff x="4789113" y="2167514"/>
                  <a:chExt cx="3331348" cy="540538"/>
                </a:xfrm>
              </p:grpSpPr>
              <p:sp>
                <p:nvSpPr>
                  <p:cNvPr id="601" name="Google Shape;601;p59"/>
                  <p:cNvSpPr/>
                  <p:nvPr/>
                </p:nvSpPr>
                <p:spPr>
                  <a:xfrm>
                    <a:off x="4789113" y="2167514"/>
                    <a:ext cx="3331348" cy="540538"/>
                  </a:xfrm>
                  <a:prstGeom prst="roundRect">
                    <a:avLst>
                      <a:gd fmla="val 16667" name="adj"/>
                    </a:avLst>
                  </a:prstGeom>
                  <a:solidFill>
                    <a:srgbClr val="4CBB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602" name="Google Shape;602;p59"/>
                  <p:cNvSpPr txBox="1"/>
                  <p:nvPr/>
                </p:nvSpPr>
                <p:spPr>
                  <a:xfrm flipH="1">
                    <a:off x="4962590" y="2266162"/>
                    <a:ext cx="23826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 Include Competitors</a:t>
                    </a:r>
                    <a:endParaRPr b="1" i="0" sz="1200" u="none" cap="none" strike="noStrike">
                      <a:solidFill>
                        <a:srgbClr val="FFFFFF"/>
                      </a:solidFill>
                      <a:latin typeface="Arial"/>
                      <a:ea typeface="Arial"/>
                      <a:cs typeface="Arial"/>
                      <a:sym typeface="Arial"/>
                    </a:endParaRPr>
                  </a:p>
                </p:txBody>
              </p:sp>
            </p:grpSp>
            <p:grpSp>
              <p:nvGrpSpPr>
                <p:cNvPr id="603" name="Google Shape;603;p59"/>
                <p:cNvGrpSpPr/>
                <p:nvPr/>
              </p:nvGrpSpPr>
              <p:grpSpPr>
                <a:xfrm>
                  <a:off x="4789113" y="3059178"/>
                  <a:ext cx="3331348" cy="540538"/>
                  <a:chOff x="4789113" y="3059178"/>
                  <a:chExt cx="3331348" cy="540538"/>
                </a:xfrm>
              </p:grpSpPr>
              <p:sp>
                <p:nvSpPr>
                  <p:cNvPr id="604" name="Google Shape;604;p59"/>
                  <p:cNvSpPr/>
                  <p:nvPr/>
                </p:nvSpPr>
                <p:spPr>
                  <a:xfrm>
                    <a:off x="4789113" y="3059178"/>
                    <a:ext cx="3331348" cy="540538"/>
                  </a:xfrm>
                  <a:prstGeom prst="roundRect">
                    <a:avLst>
                      <a:gd fmla="val 16667" name="adj"/>
                    </a:avLst>
                  </a:prstGeom>
                  <a:solidFill>
                    <a:srgbClr val="107B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605" name="Google Shape;605;p59"/>
                  <p:cNvSpPr txBox="1"/>
                  <p:nvPr/>
                </p:nvSpPr>
                <p:spPr>
                  <a:xfrm flipH="1">
                    <a:off x="4962625" y="3157815"/>
                    <a:ext cx="30996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Focus on the United States</a:t>
                    </a:r>
                    <a:endParaRPr b="1" i="0" sz="1200" u="none" cap="none" strike="noStrike">
                      <a:solidFill>
                        <a:srgbClr val="FFFFFF"/>
                      </a:solidFill>
                      <a:latin typeface="Arial"/>
                      <a:ea typeface="Arial"/>
                      <a:cs typeface="Arial"/>
                      <a:sym typeface="Arial"/>
                    </a:endParaRPr>
                  </a:p>
                </p:txBody>
              </p:sp>
            </p:grpSp>
            <p:sp>
              <p:nvSpPr>
                <p:cNvPr id="606" name="Google Shape;606;p59"/>
                <p:cNvSpPr txBox="1"/>
                <p:nvPr/>
              </p:nvSpPr>
              <p:spPr>
                <a:xfrm>
                  <a:off x="4962573" y="5765614"/>
                  <a:ext cx="21984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b="1" i="0" sz="1200" u="none" cap="none" strike="noStrike">
                    <a:solidFill>
                      <a:srgbClr val="FFFFFF"/>
                    </a:solidFill>
                    <a:latin typeface="Arial"/>
                    <a:ea typeface="Arial"/>
                    <a:cs typeface="Arial"/>
                    <a:sym typeface="Arial"/>
                  </a:endParaRPr>
                </a:p>
              </p:txBody>
            </p:sp>
            <p:grpSp>
              <p:nvGrpSpPr>
                <p:cNvPr id="607" name="Google Shape;607;p59"/>
                <p:cNvGrpSpPr/>
                <p:nvPr/>
              </p:nvGrpSpPr>
              <p:grpSpPr>
                <a:xfrm>
                  <a:off x="4789113" y="3897045"/>
                  <a:ext cx="3331348" cy="540538"/>
                  <a:chOff x="4789113" y="3897045"/>
                  <a:chExt cx="3331348" cy="540538"/>
                </a:xfrm>
              </p:grpSpPr>
              <p:sp>
                <p:nvSpPr>
                  <p:cNvPr id="608" name="Google Shape;608;p59"/>
                  <p:cNvSpPr/>
                  <p:nvPr/>
                </p:nvSpPr>
                <p:spPr>
                  <a:xfrm>
                    <a:off x="4789113" y="3897045"/>
                    <a:ext cx="3331348" cy="540538"/>
                  </a:xfrm>
                  <a:prstGeom prst="roundRect">
                    <a:avLst>
                      <a:gd fmla="val 16667" name="adj"/>
                    </a:avLst>
                  </a:prstGeom>
                  <a:solidFill>
                    <a:srgbClr val="4CBB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609" name="Google Shape;609;p59"/>
                  <p:cNvSpPr txBox="1"/>
                  <p:nvPr/>
                </p:nvSpPr>
                <p:spPr>
                  <a:xfrm>
                    <a:off x="4962573" y="3995682"/>
                    <a:ext cx="21984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Fine Tune Metrics</a:t>
                    </a:r>
                    <a:endParaRPr b="1" i="0" sz="1200" u="none" cap="none" strike="noStrike">
                      <a:solidFill>
                        <a:srgbClr val="FFFFFF"/>
                      </a:solidFill>
                      <a:latin typeface="Arial"/>
                      <a:ea typeface="Arial"/>
                      <a:cs typeface="Arial"/>
                      <a:sym typeface="Arial"/>
                    </a:endParaRPr>
                  </a:p>
                </p:txBody>
              </p:sp>
            </p:grpSp>
            <p:grpSp>
              <p:nvGrpSpPr>
                <p:cNvPr id="610" name="Google Shape;610;p59"/>
                <p:cNvGrpSpPr/>
                <p:nvPr/>
              </p:nvGrpSpPr>
              <p:grpSpPr>
                <a:xfrm>
                  <a:off x="4789113" y="4761811"/>
                  <a:ext cx="3331348" cy="540538"/>
                  <a:chOff x="4789113" y="4761811"/>
                  <a:chExt cx="3331348" cy="540538"/>
                </a:xfrm>
              </p:grpSpPr>
              <p:sp>
                <p:nvSpPr>
                  <p:cNvPr id="611" name="Google Shape;611;p59"/>
                  <p:cNvSpPr/>
                  <p:nvPr/>
                </p:nvSpPr>
                <p:spPr>
                  <a:xfrm>
                    <a:off x="4789113" y="4761811"/>
                    <a:ext cx="3331348" cy="540538"/>
                  </a:xfrm>
                  <a:prstGeom prst="roundRect">
                    <a:avLst>
                      <a:gd fmla="val 16667" name="adj"/>
                    </a:avLst>
                  </a:prstGeom>
                  <a:solidFill>
                    <a:srgbClr val="107B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612" name="Google Shape;612;p59"/>
                  <p:cNvSpPr txBox="1"/>
                  <p:nvPr/>
                </p:nvSpPr>
                <p:spPr>
                  <a:xfrm>
                    <a:off x="4962573" y="4860448"/>
                    <a:ext cx="23823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rgbClr val="FFFFFF"/>
                        </a:solidFill>
                      </a:rPr>
                      <a:t>Interview Regulators</a:t>
                    </a:r>
                    <a:endParaRPr b="1" i="0" sz="1200" u="none" cap="none" strike="noStrike">
                      <a:solidFill>
                        <a:srgbClr val="FFFFFF"/>
                      </a:solidFill>
                      <a:latin typeface="Arial"/>
                      <a:ea typeface="Arial"/>
                      <a:cs typeface="Arial"/>
                      <a:sym typeface="Arial"/>
                    </a:endParaRPr>
                  </a:p>
                </p:txBody>
              </p:sp>
            </p:grpSp>
            <p:grpSp>
              <p:nvGrpSpPr>
                <p:cNvPr id="613" name="Google Shape;613;p59"/>
                <p:cNvGrpSpPr/>
                <p:nvPr/>
              </p:nvGrpSpPr>
              <p:grpSpPr>
                <a:xfrm>
                  <a:off x="4789113" y="1302748"/>
                  <a:ext cx="3331348" cy="540538"/>
                  <a:chOff x="4789113" y="1302748"/>
                  <a:chExt cx="3331348" cy="540538"/>
                </a:xfrm>
              </p:grpSpPr>
              <p:sp>
                <p:nvSpPr>
                  <p:cNvPr id="614" name="Google Shape;614;p59"/>
                  <p:cNvSpPr/>
                  <p:nvPr/>
                </p:nvSpPr>
                <p:spPr>
                  <a:xfrm>
                    <a:off x="4789113" y="1302748"/>
                    <a:ext cx="3331348" cy="540538"/>
                  </a:xfrm>
                  <a:prstGeom prst="roundRect">
                    <a:avLst>
                      <a:gd fmla="val 16667" name="adj"/>
                    </a:avLst>
                  </a:prstGeom>
                  <a:solidFill>
                    <a:srgbClr val="107B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350" u="none" cap="none" strike="noStrike">
                      <a:solidFill>
                        <a:srgbClr val="FFFFFF"/>
                      </a:solidFill>
                      <a:latin typeface="Arial"/>
                      <a:ea typeface="Arial"/>
                      <a:cs typeface="Arial"/>
                      <a:sym typeface="Arial"/>
                    </a:endParaRPr>
                  </a:p>
                </p:txBody>
              </p:sp>
              <p:sp>
                <p:nvSpPr>
                  <p:cNvPr id="615" name="Google Shape;615;p59"/>
                  <p:cNvSpPr txBox="1"/>
                  <p:nvPr/>
                </p:nvSpPr>
                <p:spPr>
                  <a:xfrm flipH="1">
                    <a:off x="4962582" y="1401385"/>
                    <a:ext cx="2827500" cy="411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 sz="1200">
                        <a:solidFill>
                          <a:schemeClr val="lt1"/>
                        </a:solidFill>
                      </a:rPr>
                      <a:t>Expand Existing Database</a:t>
                    </a:r>
                    <a:endParaRPr b="1" sz="1200">
                      <a:solidFill>
                        <a:schemeClr val="lt1"/>
                      </a:solidFill>
                      <a:latin typeface="Calibri"/>
                      <a:ea typeface="Calibri"/>
                      <a:cs typeface="Calibri"/>
                      <a:sym typeface="Calibri"/>
                    </a:endParaRPr>
                  </a:p>
                </p:txBody>
              </p:sp>
            </p:grpSp>
          </p:grpSp>
          <p:grpSp>
            <p:nvGrpSpPr>
              <p:cNvPr id="616" name="Google Shape;616;p59"/>
              <p:cNvGrpSpPr/>
              <p:nvPr/>
            </p:nvGrpSpPr>
            <p:grpSpPr>
              <a:xfrm>
                <a:off x="8314375" y="1342185"/>
                <a:ext cx="3331337" cy="4821914"/>
                <a:chOff x="8314375" y="1342185"/>
                <a:chExt cx="3331337" cy="4821914"/>
              </a:xfrm>
            </p:grpSpPr>
            <p:sp>
              <p:nvSpPr>
                <p:cNvPr id="617" name="Google Shape;617;p59"/>
                <p:cNvSpPr/>
                <p:nvPr/>
              </p:nvSpPr>
              <p:spPr>
                <a:xfrm>
                  <a:off x="8314375" y="1342185"/>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18" name="Google Shape;618;p59"/>
                <p:cNvSpPr/>
                <p:nvPr/>
              </p:nvSpPr>
              <p:spPr>
                <a:xfrm>
                  <a:off x="8314375" y="2206952"/>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19" name="Google Shape;619;p59"/>
                <p:cNvSpPr/>
                <p:nvPr/>
              </p:nvSpPr>
              <p:spPr>
                <a:xfrm>
                  <a:off x="8314375" y="3098616"/>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20" name="Google Shape;620;p59"/>
                <p:cNvSpPr/>
                <p:nvPr/>
              </p:nvSpPr>
              <p:spPr>
                <a:xfrm>
                  <a:off x="8314375" y="3936482"/>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21" name="Google Shape;621;p59"/>
                <p:cNvSpPr/>
                <p:nvPr/>
              </p:nvSpPr>
              <p:spPr>
                <a:xfrm>
                  <a:off x="8314375" y="4801248"/>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22" name="Google Shape;622;p59"/>
                <p:cNvSpPr/>
                <p:nvPr/>
              </p:nvSpPr>
              <p:spPr>
                <a:xfrm>
                  <a:off x="8314375" y="5706414"/>
                  <a:ext cx="3331337" cy="4576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grpSp>
        </p:grpSp>
      </p:grpSp>
      <p:sp>
        <p:nvSpPr>
          <p:cNvPr id="623" name="Google Shape;623;p59"/>
          <p:cNvSpPr/>
          <p:nvPr/>
        </p:nvSpPr>
        <p:spPr>
          <a:xfrm>
            <a:off x="426084" y="141183"/>
            <a:ext cx="8321813" cy="436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rgbClr val="262626"/>
              </a:solidFill>
              <a:latin typeface="Calibri"/>
              <a:ea typeface="Calibri"/>
              <a:cs typeface="Calibri"/>
              <a:sym typeface="Calibri"/>
            </a:endParaRPr>
          </a:p>
        </p:txBody>
      </p:sp>
      <p:sp>
        <p:nvSpPr>
          <p:cNvPr id="624" name="Google Shape;624;p59"/>
          <p:cNvSpPr/>
          <p:nvPr/>
        </p:nvSpPr>
        <p:spPr>
          <a:xfrm>
            <a:off x="492479" y="590735"/>
            <a:ext cx="8189022" cy="1923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262626"/>
              </a:solidFill>
              <a:latin typeface="Calibri"/>
              <a:ea typeface="Calibri"/>
              <a:cs typeface="Calibri"/>
              <a:sym typeface="Calibri"/>
            </a:endParaRPr>
          </a:p>
        </p:txBody>
      </p:sp>
      <p:grpSp>
        <p:nvGrpSpPr>
          <p:cNvPr id="625" name="Google Shape;625;p59"/>
          <p:cNvGrpSpPr/>
          <p:nvPr/>
        </p:nvGrpSpPr>
        <p:grpSpPr>
          <a:xfrm>
            <a:off x="0" y="576339"/>
            <a:ext cx="9144000" cy="0"/>
            <a:chOff x="0" y="1167906"/>
            <a:chExt cx="9144000" cy="0"/>
          </a:xfrm>
        </p:grpSpPr>
        <p:cxnSp>
          <p:nvCxnSpPr>
            <p:cNvPr id="626" name="Google Shape;626;p59"/>
            <p:cNvCxnSpPr/>
            <p:nvPr/>
          </p:nvCxnSpPr>
          <p:spPr>
            <a:xfrm rot="10800000">
              <a:off x="0" y="1167906"/>
              <a:ext cx="1075323" cy="0"/>
            </a:xfrm>
            <a:prstGeom prst="straightConnector1">
              <a:avLst/>
            </a:prstGeom>
            <a:noFill/>
            <a:ln cap="flat" cmpd="sng" w="9525">
              <a:solidFill>
                <a:schemeClr val="lt1"/>
              </a:solidFill>
              <a:prstDash val="solid"/>
              <a:miter lim="800000"/>
              <a:headEnd len="sm" w="sm" type="oval"/>
              <a:tailEnd len="sm" w="sm" type="none"/>
            </a:ln>
          </p:spPr>
        </p:cxnSp>
        <p:cxnSp>
          <p:nvCxnSpPr>
            <p:cNvPr id="627" name="Google Shape;627;p59"/>
            <p:cNvCxnSpPr/>
            <p:nvPr/>
          </p:nvCxnSpPr>
          <p:spPr>
            <a:xfrm>
              <a:off x="8068677" y="1167906"/>
              <a:ext cx="1075323" cy="0"/>
            </a:xfrm>
            <a:prstGeom prst="straightConnector1">
              <a:avLst/>
            </a:prstGeom>
            <a:noFill/>
            <a:ln cap="flat" cmpd="sng" w="9525">
              <a:solidFill>
                <a:schemeClr val="lt1"/>
              </a:solidFill>
              <a:prstDash val="solid"/>
              <a:miter lim="800000"/>
              <a:headEnd len="sm" w="sm" type="oval"/>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31" name="Shape 631"/>
        <p:cNvGrpSpPr/>
        <p:nvPr/>
      </p:nvGrpSpPr>
      <p:grpSpPr>
        <a:xfrm>
          <a:off x="0" y="0"/>
          <a:ext cx="0" cy="0"/>
          <a:chOff x="0" y="0"/>
          <a:chExt cx="0" cy="0"/>
        </a:xfrm>
      </p:grpSpPr>
      <p:sp>
        <p:nvSpPr>
          <p:cNvPr id="632" name="Google Shape;632;p60"/>
          <p:cNvSpPr txBox="1"/>
          <p:nvPr/>
        </p:nvSpPr>
        <p:spPr>
          <a:xfrm>
            <a:off x="3061950" y="2158600"/>
            <a:ext cx="5477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lt1"/>
                </a:solidFill>
                <a:latin typeface="Times New Roman"/>
                <a:ea typeface="Times New Roman"/>
                <a:cs typeface="Times New Roman"/>
                <a:sym typeface="Times New Roman"/>
              </a:rPr>
              <a:t>APPENDIX</a:t>
            </a:r>
            <a:endParaRPr sz="46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36" name="Shape 636"/>
        <p:cNvGrpSpPr/>
        <p:nvPr/>
      </p:nvGrpSpPr>
      <p:grpSpPr>
        <a:xfrm>
          <a:off x="0" y="0"/>
          <a:ext cx="0" cy="0"/>
          <a:chOff x="0" y="0"/>
          <a:chExt cx="0" cy="0"/>
        </a:xfrm>
      </p:grpSpPr>
      <p:pic>
        <p:nvPicPr>
          <p:cNvPr id="637" name="Google Shape;637;p61"/>
          <p:cNvPicPr preferRelativeResize="0"/>
          <p:nvPr/>
        </p:nvPicPr>
        <p:blipFill>
          <a:blip r:embed="rId3">
            <a:alphaModFix/>
          </a:blip>
          <a:stretch>
            <a:fillRect/>
          </a:stretch>
        </p:blipFill>
        <p:spPr>
          <a:xfrm>
            <a:off x="723900" y="189275"/>
            <a:ext cx="7425036" cy="54102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41" name="Shape 641"/>
        <p:cNvGrpSpPr/>
        <p:nvPr/>
      </p:nvGrpSpPr>
      <p:grpSpPr>
        <a:xfrm>
          <a:off x="0" y="0"/>
          <a:ext cx="0" cy="0"/>
          <a:chOff x="0" y="0"/>
          <a:chExt cx="0" cy="0"/>
        </a:xfrm>
      </p:grpSpPr>
      <p:pic>
        <p:nvPicPr>
          <p:cNvPr id="642" name="Google Shape;642;p62"/>
          <p:cNvPicPr preferRelativeResize="0"/>
          <p:nvPr/>
        </p:nvPicPr>
        <p:blipFill>
          <a:blip r:embed="rId3">
            <a:alphaModFix/>
          </a:blip>
          <a:stretch>
            <a:fillRect/>
          </a:stretch>
        </p:blipFill>
        <p:spPr>
          <a:xfrm>
            <a:off x="0" y="1511700"/>
            <a:ext cx="9144001" cy="4203299"/>
          </a:xfrm>
          <a:prstGeom prst="rect">
            <a:avLst/>
          </a:prstGeom>
          <a:noFill/>
          <a:ln>
            <a:noFill/>
          </a:ln>
        </p:spPr>
      </p:pic>
      <p:sp>
        <p:nvSpPr>
          <p:cNvPr id="643" name="Google Shape;643;p62"/>
          <p:cNvSpPr txBox="1"/>
          <p:nvPr/>
        </p:nvSpPr>
        <p:spPr>
          <a:xfrm>
            <a:off x="1825125" y="359500"/>
            <a:ext cx="5309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Times New Roman"/>
                <a:ea typeface="Times New Roman"/>
                <a:cs typeface="Times New Roman"/>
                <a:sym typeface="Times New Roman"/>
              </a:rPr>
              <a:t>Frequency Distributions of Outcomes</a:t>
            </a:r>
            <a:endParaRPr b="1" sz="23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47" name="Shape 647"/>
        <p:cNvGrpSpPr/>
        <p:nvPr/>
      </p:nvGrpSpPr>
      <p:grpSpPr>
        <a:xfrm>
          <a:off x="0" y="0"/>
          <a:ext cx="0" cy="0"/>
          <a:chOff x="0" y="0"/>
          <a:chExt cx="0" cy="0"/>
        </a:xfrm>
      </p:grpSpPr>
      <p:sp>
        <p:nvSpPr>
          <p:cNvPr id="648" name="Google Shape;648;p63"/>
          <p:cNvSpPr txBox="1"/>
          <p:nvPr>
            <p:ph type="title"/>
          </p:nvPr>
        </p:nvSpPr>
        <p:spPr>
          <a:xfrm>
            <a:off x="628650" y="129051"/>
            <a:ext cx="7886700" cy="479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559">
                <a:solidFill>
                  <a:schemeClr val="lt1"/>
                </a:solidFill>
              </a:rPr>
              <a:t>      Tableau Dashboard Overview</a:t>
            </a:r>
            <a:endParaRPr sz="3559">
              <a:solidFill>
                <a:schemeClr val="lt1"/>
              </a:solidFill>
            </a:endParaRPr>
          </a:p>
        </p:txBody>
      </p:sp>
      <p:pic>
        <p:nvPicPr>
          <p:cNvPr id="649" name="Google Shape;649;p63"/>
          <p:cNvPicPr preferRelativeResize="0"/>
          <p:nvPr/>
        </p:nvPicPr>
        <p:blipFill>
          <a:blip r:embed="rId3">
            <a:alphaModFix/>
          </a:blip>
          <a:stretch>
            <a:fillRect/>
          </a:stretch>
        </p:blipFill>
        <p:spPr>
          <a:xfrm>
            <a:off x="1023175" y="691325"/>
            <a:ext cx="6692075" cy="492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53" name="Shape 653"/>
        <p:cNvGrpSpPr/>
        <p:nvPr/>
      </p:nvGrpSpPr>
      <p:grpSpPr>
        <a:xfrm>
          <a:off x="0" y="0"/>
          <a:ext cx="0" cy="0"/>
          <a:chOff x="0" y="0"/>
          <a:chExt cx="0" cy="0"/>
        </a:xfrm>
      </p:grpSpPr>
      <p:sp>
        <p:nvSpPr>
          <p:cNvPr id="654" name="Google Shape;654;p64"/>
          <p:cNvSpPr txBox="1"/>
          <p:nvPr/>
        </p:nvSpPr>
        <p:spPr>
          <a:xfrm>
            <a:off x="4608875" y="534625"/>
            <a:ext cx="53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55" name="Google Shape;655;p64"/>
          <p:cNvSpPr txBox="1"/>
          <p:nvPr/>
        </p:nvSpPr>
        <p:spPr>
          <a:xfrm>
            <a:off x="1355000" y="236525"/>
            <a:ext cx="530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                                   Merger Outcome Distribution Map</a:t>
            </a:r>
            <a:endParaRPr b="1" sz="1800">
              <a:solidFill>
                <a:schemeClr val="lt1"/>
              </a:solidFill>
              <a:latin typeface="Calibri"/>
              <a:ea typeface="Calibri"/>
              <a:cs typeface="Calibri"/>
              <a:sym typeface="Calibri"/>
            </a:endParaRPr>
          </a:p>
        </p:txBody>
      </p:sp>
      <p:pic>
        <p:nvPicPr>
          <p:cNvPr id="656" name="Google Shape;656;p64"/>
          <p:cNvPicPr preferRelativeResize="0"/>
          <p:nvPr/>
        </p:nvPicPr>
        <p:blipFill>
          <a:blip r:embed="rId3">
            <a:alphaModFix/>
          </a:blip>
          <a:stretch>
            <a:fillRect/>
          </a:stretch>
        </p:blipFill>
        <p:spPr>
          <a:xfrm>
            <a:off x="645250" y="820375"/>
            <a:ext cx="8111600" cy="4793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60" name="Shape 660"/>
        <p:cNvGrpSpPr/>
        <p:nvPr/>
      </p:nvGrpSpPr>
      <p:grpSpPr>
        <a:xfrm>
          <a:off x="0" y="0"/>
          <a:ext cx="0" cy="0"/>
          <a:chOff x="0" y="0"/>
          <a:chExt cx="0" cy="0"/>
        </a:xfrm>
      </p:grpSpPr>
      <p:pic>
        <p:nvPicPr>
          <p:cNvPr id="661" name="Google Shape;661;p65"/>
          <p:cNvPicPr preferRelativeResize="0"/>
          <p:nvPr/>
        </p:nvPicPr>
        <p:blipFill>
          <a:blip r:embed="rId3">
            <a:alphaModFix/>
          </a:blip>
          <a:stretch>
            <a:fillRect/>
          </a:stretch>
        </p:blipFill>
        <p:spPr>
          <a:xfrm>
            <a:off x="4101900" y="216925"/>
            <a:ext cx="4656799" cy="5410199"/>
          </a:xfrm>
          <a:prstGeom prst="rect">
            <a:avLst/>
          </a:prstGeom>
          <a:noFill/>
          <a:ln>
            <a:noFill/>
          </a:ln>
        </p:spPr>
      </p:pic>
      <p:sp>
        <p:nvSpPr>
          <p:cNvPr id="662" name="Google Shape;662;p65"/>
          <p:cNvSpPr txBox="1"/>
          <p:nvPr/>
        </p:nvSpPr>
        <p:spPr>
          <a:xfrm>
            <a:off x="156700" y="294975"/>
            <a:ext cx="378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Calibri"/>
                <a:ea typeface="Calibri"/>
                <a:cs typeface="Calibri"/>
                <a:sym typeface="Calibri"/>
              </a:rPr>
              <a:t>Database Variables Key</a:t>
            </a:r>
            <a:endParaRPr sz="26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87" name="Shape 287"/>
        <p:cNvGrpSpPr/>
        <p:nvPr/>
      </p:nvGrpSpPr>
      <p:grpSpPr>
        <a:xfrm>
          <a:off x="0" y="0"/>
          <a:ext cx="0" cy="0"/>
          <a:chOff x="0" y="0"/>
          <a:chExt cx="0" cy="0"/>
        </a:xfrm>
      </p:grpSpPr>
      <p:grpSp>
        <p:nvGrpSpPr>
          <p:cNvPr id="288" name="Google Shape;288;p50"/>
          <p:cNvGrpSpPr/>
          <p:nvPr/>
        </p:nvGrpSpPr>
        <p:grpSpPr>
          <a:xfrm>
            <a:off x="1152698" y="1051097"/>
            <a:ext cx="6846963" cy="4214646"/>
            <a:chOff x="1152691" y="1512009"/>
            <a:chExt cx="6846963" cy="5206480"/>
          </a:xfrm>
        </p:grpSpPr>
        <p:grpSp>
          <p:nvGrpSpPr>
            <p:cNvPr id="289" name="Google Shape;289;p50"/>
            <p:cNvGrpSpPr/>
            <p:nvPr/>
          </p:nvGrpSpPr>
          <p:grpSpPr>
            <a:xfrm>
              <a:off x="1152691" y="3495062"/>
              <a:ext cx="6846963" cy="1240373"/>
              <a:chOff x="1152691" y="3455106"/>
              <a:chExt cx="6846963" cy="1240373"/>
            </a:xfrm>
          </p:grpSpPr>
          <p:grpSp>
            <p:nvGrpSpPr>
              <p:cNvPr id="290" name="Google Shape;290;p50"/>
              <p:cNvGrpSpPr/>
              <p:nvPr/>
            </p:nvGrpSpPr>
            <p:grpSpPr>
              <a:xfrm>
                <a:off x="5926460" y="3455106"/>
                <a:ext cx="2073194" cy="1062624"/>
                <a:chOff x="5926460" y="3455106"/>
                <a:chExt cx="2073194" cy="1062624"/>
              </a:xfrm>
            </p:grpSpPr>
            <p:sp>
              <p:nvSpPr>
                <p:cNvPr id="291" name="Google Shape;291;p50"/>
                <p:cNvSpPr/>
                <p:nvPr/>
              </p:nvSpPr>
              <p:spPr>
                <a:xfrm>
                  <a:off x="6758694" y="3634469"/>
                  <a:ext cx="49578" cy="49578"/>
                </a:xfrm>
                <a:custGeom>
                  <a:rect b="b" l="l" r="r" t="t"/>
                  <a:pathLst>
                    <a:path extrusionOk="0" h="62757" w="62757">
                      <a:moveTo>
                        <a:pt x="31379" y="0"/>
                      </a:moveTo>
                      <a:cubicBezTo>
                        <a:pt x="48708" y="0"/>
                        <a:pt x="62757" y="14049"/>
                        <a:pt x="62757" y="31379"/>
                      </a:cubicBezTo>
                      <a:cubicBezTo>
                        <a:pt x="62757" y="48708"/>
                        <a:pt x="48708" y="62757"/>
                        <a:pt x="31379" y="62757"/>
                      </a:cubicBezTo>
                      <a:cubicBezTo>
                        <a:pt x="14049" y="62757"/>
                        <a:pt x="0" y="48708"/>
                        <a:pt x="0" y="31379"/>
                      </a:cubicBezTo>
                      <a:cubicBezTo>
                        <a:pt x="0" y="14049"/>
                        <a:pt x="14049" y="0"/>
                        <a:pt x="31379" y="0"/>
                      </a:cubicBezTo>
                      <a:close/>
                      <a:moveTo>
                        <a:pt x="31378" y="11103"/>
                      </a:moveTo>
                      <a:cubicBezTo>
                        <a:pt x="20180" y="11103"/>
                        <a:pt x="11103" y="20180"/>
                        <a:pt x="11103" y="31378"/>
                      </a:cubicBezTo>
                      <a:cubicBezTo>
                        <a:pt x="11103" y="42576"/>
                        <a:pt x="20180" y="51653"/>
                        <a:pt x="31378" y="51653"/>
                      </a:cubicBezTo>
                      <a:cubicBezTo>
                        <a:pt x="42576" y="51653"/>
                        <a:pt x="51653" y="42576"/>
                        <a:pt x="51653" y="31378"/>
                      </a:cubicBezTo>
                      <a:cubicBezTo>
                        <a:pt x="51653" y="20180"/>
                        <a:pt x="42576" y="11103"/>
                        <a:pt x="31378" y="11103"/>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2" name="Google Shape;292;p50"/>
                <p:cNvSpPr/>
                <p:nvPr/>
              </p:nvSpPr>
              <p:spPr>
                <a:xfrm>
                  <a:off x="6814840" y="4020250"/>
                  <a:ext cx="38381" cy="38381"/>
                </a:xfrm>
                <a:custGeom>
                  <a:rect b="b" l="l" r="r" t="t"/>
                  <a:pathLst>
                    <a:path extrusionOk="0" h="71076" w="71076">
                      <a:moveTo>
                        <a:pt x="35539" y="0"/>
                      </a:moveTo>
                      <a:cubicBezTo>
                        <a:pt x="55165" y="0"/>
                        <a:pt x="71076" y="15911"/>
                        <a:pt x="71076" y="35539"/>
                      </a:cubicBezTo>
                      <a:cubicBezTo>
                        <a:pt x="71076" y="55165"/>
                        <a:pt x="55165" y="71076"/>
                        <a:pt x="35539" y="71076"/>
                      </a:cubicBezTo>
                      <a:cubicBezTo>
                        <a:pt x="15911" y="71076"/>
                        <a:pt x="0" y="55165"/>
                        <a:pt x="0" y="35539"/>
                      </a:cubicBezTo>
                      <a:cubicBezTo>
                        <a:pt x="0" y="15911"/>
                        <a:pt x="15911" y="0"/>
                        <a:pt x="35539" y="0"/>
                      </a:cubicBezTo>
                      <a:close/>
                      <a:moveTo>
                        <a:pt x="35539" y="15478"/>
                      </a:moveTo>
                      <a:cubicBezTo>
                        <a:pt x="24460" y="15478"/>
                        <a:pt x="15478" y="24460"/>
                        <a:pt x="15478" y="35539"/>
                      </a:cubicBezTo>
                      <a:cubicBezTo>
                        <a:pt x="15478" y="46617"/>
                        <a:pt x="24460" y="55599"/>
                        <a:pt x="35539" y="55599"/>
                      </a:cubicBezTo>
                      <a:cubicBezTo>
                        <a:pt x="46617" y="55599"/>
                        <a:pt x="55599" y="46617"/>
                        <a:pt x="55599" y="35539"/>
                      </a:cubicBezTo>
                      <a:cubicBezTo>
                        <a:pt x="55599" y="24460"/>
                        <a:pt x="46617" y="15478"/>
                        <a:pt x="35539" y="15478"/>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3" name="Google Shape;293;p50"/>
                <p:cNvSpPr/>
                <p:nvPr/>
              </p:nvSpPr>
              <p:spPr>
                <a:xfrm>
                  <a:off x="7157665" y="3964788"/>
                  <a:ext cx="47364" cy="47364"/>
                </a:xfrm>
                <a:custGeom>
                  <a:rect b="b" l="l" r="r" t="t"/>
                  <a:pathLst>
                    <a:path extrusionOk="0" h="66013" w="66013">
                      <a:moveTo>
                        <a:pt x="33007" y="0"/>
                      </a:moveTo>
                      <a:lnTo>
                        <a:pt x="66013" y="33007"/>
                      </a:lnTo>
                      <a:lnTo>
                        <a:pt x="33007" y="66013"/>
                      </a:lnTo>
                      <a:lnTo>
                        <a:pt x="0" y="33007"/>
                      </a:lnTo>
                      <a:lnTo>
                        <a:pt x="33007" y="0"/>
                      </a:lnTo>
                      <a:close/>
                      <a:moveTo>
                        <a:pt x="33007" y="17609"/>
                      </a:moveTo>
                      <a:lnTo>
                        <a:pt x="17609" y="33007"/>
                      </a:lnTo>
                      <a:lnTo>
                        <a:pt x="33007" y="48404"/>
                      </a:lnTo>
                      <a:lnTo>
                        <a:pt x="48404" y="33007"/>
                      </a:lnTo>
                      <a:lnTo>
                        <a:pt x="33007" y="17609"/>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4" name="Google Shape;294;p50"/>
                <p:cNvSpPr/>
                <p:nvPr/>
              </p:nvSpPr>
              <p:spPr>
                <a:xfrm>
                  <a:off x="7002489" y="3579560"/>
                  <a:ext cx="52190" cy="52190"/>
                </a:xfrm>
                <a:custGeom>
                  <a:rect b="b" l="l" r="r" t="t"/>
                  <a:pathLst>
                    <a:path extrusionOk="0" h="96649" w="96649">
                      <a:moveTo>
                        <a:pt x="48325" y="0"/>
                      </a:moveTo>
                      <a:lnTo>
                        <a:pt x="96649" y="48325"/>
                      </a:lnTo>
                      <a:lnTo>
                        <a:pt x="48325" y="96649"/>
                      </a:lnTo>
                      <a:lnTo>
                        <a:pt x="0" y="48325"/>
                      </a:lnTo>
                      <a:lnTo>
                        <a:pt x="48325" y="0"/>
                      </a:lnTo>
                      <a:close/>
                      <a:moveTo>
                        <a:pt x="48325" y="23527"/>
                      </a:moveTo>
                      <a:lnTo>
                        <a:pt x="23527" y="48325"/>
                      </a:lnTo>
                      <a:lnTo>
                        <a:pt x="48325" y="73122"/>
                      </a:lnTo>
                      <a:lnTo>
                        <a:pt x="73122" y="48325"/>
                      </a:lnTo>
                      <a:lnTo>
                        <a:pt x="48325" y="23527"/>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5" name="Google Shape;295;p50"/>
                <p:cNvSpPr/>
                <p:nvPr/>
              </p:nvSpPr>
              <p:spPr>
                <a:xfrm>
                  <a:off x="5926460" y="3455106"/>
                  <a:ext cx="376950" cy="1062624"/>
                </a:xfrm>
                <a:custGeom>
                  <a:rect b="b" l="l" r="r" t="t"/>
                  <a:pathLst>
                    <a:path extrusionOk="0" h="1707026" w="466811">
                      <a:moveTo>
                        <a:pt x="1703" y="1707026"/>
                      </a:moveTo>
                      <a:cubicBezTo>
                        <a:pt x="2077" y="1326339"/>
                        <a:pt x="-334" y="952925"/>
                        <a:pt x="40" y="572238"/>
                      </a:cubicBezTo>
                      <a:lnTo>
                        <a:pt x="466811" y="0"/>
                      </a:lnTo>
                      <a:lnTo>
                        <a:pt x="466580" y="1148253"/>
                      </a:lnTo>
                      <a:lnTo>
                        <a:pt x="1703" y="1707026"/>
                      </a:lnTo>
                      <a:close/>
                    </a:path>
                  </a:pathLst>
                </a:custGeom>
                <a:solidFill>
                  <a:srgbClr val="0984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6" name="Google Shape;296;p50"/>
                <p:cNvSpPr/>
                <p:nvPr/>
              </p:nvSpPr>
              <p:spPr>
                <a:xfrm>
                  <a:off x="6300510" y="3455106"/>
                  <a:ext cx="1699144" cy="708764"/>
                </a:xfrm>
                <a:custGeom>
                  <a:rect b="b" l="l" r="r" t="t"/>
                  <a:pathLst>
                    <a:path extrusionOk="0" h="824144" w="1802805">
                      <a:moveTo>
                        <a:pt x="0" y="0"/>
                      </a:moveTo>
                      <a:lnTo>
                        <a:pt x="1802805" y="0"/>
                      </a:lnTo>
                      <a:lnTo>
                        <a:pt x="1391456" y="412072"/>
                      </a:lnTo>
                      <a:lnTo>
                        <a:pt x="1802805" y="824144"/>
                      </a:lnTo>
                      <a:lnTo>
                        <a:pt x="0" y="824144"/>
                      </a:lnTo>
                      <a:lnTo>
                        <a:pt x="0" y="0"/>
                      </a:lnTo>
                      <a:close/>
                    </a:path>
                  </a:pathLst>
                </a:custGeom>
                <a:solidFill>
                  <a:srgbClr val="0BA1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297" name="Google Shape;297;p50"/>
                <p:cNvSpPr/>
                <p:nvPr/>
              </p:nvSpPr>
              <p:spPr>
                <a:xfrm flipH="1">
                  <a:off x="6652359" y="3529605"/>
                  <a:ext cx="657802" cy="579553"/>
                </a:xfrm>
                <a:custGeom>
                  <a:rect b="b" l="l" r="r" t="t"/>
                  <a:pathLst>
                    <a:path extrusionOk="0" h="1136378" w="1190592">
                      <a:moveTo>
                        <a:pt x="584011" y="0"/>
                      </a:moveTo>
                      <a:cubicBezTo>
                        <a:pt x="665392" y="0"/>
                        <a:pt x="735215" y="143093"/>
                        <a:pt x="765041" y="347024"/>
                      </a:cubicBezTo>
                      <a:lnTo>
                        <a:pt x="774889" y="438779"/>
                      </a:lnTo>
                      <a:lnTo>
                        <a:pt x="796277" y="450053"/>
                      </a:lnTo>
                      <a:cubicBezTo>
                        <a:pt x="1056974" y="597659"/>
                        <a:pt x="1225128" y="765709"/>
                        <a:pt x="1184570" y="848438"/>
                      </a:cubicBezTo>
                      <a:cubicBezTo>
                        <a:pt x="1155600" y="907530"/>
                        <a:pt x="1027001" y="909105"/>
                        <a:pt x="855170" y="863024"/>
                      </a:cubicBezTo>
                      <a:lnTo>
                        <a:pt x="756907" y="832690"/>
                      </a:lnTo>
                      <a:lnTo>
                        <a:pt x="746926" y="885869"/>
                      </a:lnTo>
                      <a:cubicBezTo>
                        <a:pt x="711620" y="1037008"/>
                        <a:pt x="651828" y="1136378"/>
                        <a:pt x="584011" y="1136378"/>
                      </a:cubicBezTo>
                      <a:cubicBezTo>
                        <a:pt x="489068" y="1136378"/>
                        <a:pt x="409854" y="941613"/>
                        <a:pt x="391534" y="682699"/>
                      </a:cubicBezTo>
                      <a:lnTo>
                        <a:pt x="390987" y="667019"/>
                      </a:lnTo>
                      <a:lnTo>
                        <a:pt x="288592" y="604836"/>
                      </a:lnTo>
                      <a:cubicBezTo>
                        <a:pt x="89833" y="475160"/>
                        <a:pt x="-28742" y="341564"/>
                        <a:pt x="6022" y="270654"/>
                      </a:cubicBezTo>
                      <a:cubicBezTo>
                        <a:pt x="34992" y="211562"/>
                        <a:pt x="163591" y="209987"/>
                        <a:pt x="335421" y="256068"/>
                      </a:cubicBezTo>
                      <a:lnTo>
                        <a:pt x="415418" y="280763"/>
                      </a:lnTo>
                      <a:lnTo>
                        <a:pt x="421096" y="250509"/>
                      </a:lnTo>
                      <a:cubicBezTo>
                        <a:pt x="456403" y="99370"/>
                        <a:pt x="516194" y="0"/>
                        <a:pt x="584011" y="0"/>
                      </a:cubicBez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298" name="Google Shape;298;p50"/>
                <p:cNvGrpSpPr/>
                <p:nvPr/>
              </p:nvGrpSpPr>
              <p:grpSpPr>
                <a:xfrm>
                  <a:off x="6809820" y="3647156"/>
                  <a:ext cx="343587" cy="343586"/>
                  <a:chOff x="5810249" y="3057523"/>
                  <a:chExt cx="571502" cy="571501"/>
                </a:xfrm>
              </p:grpSpPr>
              <p:sp>
                <p:nvSpPr>
                  <p:cNvPr id="299" name="Google Shape;299;p50"/>
                  <p:cNvSpPr/>
                  <p:nvPr/>
                </p:nvSpPr>
                <p:spPr>
                  <a:xfrm>
                    <a:off x="6296026" y="3571876"/>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0" name="Google Shape;300;p50"/>
                  <p:cNvSpPr/>
                  <p:nvPr/>
                </p:nvSpPr>
                <p:spPr>
                  <a:xfrm>
                    <a:off x="6172199" y="3571876"/>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1" name="Google Shape;301;p50"/>
                  <p:cNvSpPr/>
                  <p:nvPr/>
                </p:nvSpPr>
                <p:spPr>
                  <a:xfrm>
                    <a:off x="6048375" y="3571876"/>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2" name="Google Shape;302;p50"/>
                  <p:cNvSpPr/>
                  <p:nvPr/>
                </p:nvSpPr>
                <p:spPr>
                  <a:xfrm>
                    <a:off x="5915025" y="3571876"/>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3" name="Google Shape;303;p50"/>
                  <p:cNvSpPr/>
                  <p:nvPr/>
                </p:nvSpPr>
                <p:spPr>
                  <a:xfrm>
                    <a:off x="6048375" y="3533774"/>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4" name="Google Shape;304;p50"/>
                  <p:cNvSpPr/>
                  <p:nvPr/>
                </p:nvSpPr>
                <p:spPr>
                  <a:xfrm>
                    <a:off x="6172199" y="3533774"/>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5" name="Google Shape;305;p50"/>
                  <p:cNvSpPr/>
                  <p:nvPr/>
                </p:nvSpPr>
                <p:spPr>
                  <a:xfrm>
                    <a:off x="6296026" y="3533774"/>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6" name="Google Shape;306;p50"/>
                  <p:cNvSpPr/>
                  <p:nvPr/>
                </p:nvSpPr>
                <p:spPr>
                  <a:xfrm>
                    <a:off x="6296026" y="3495675"/>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7" name="Google Shape;307;p50"/>
                  <p:cNvSpPr/>
                  <p:nvPr/>
                </p:nvSpPr>
                <p:spPr>
                  <a:xfrm>
                    <a:off x="6296026" y="3457575"/>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8" name="Google Shape;308;p50"/>
                  <p:cNvSpPr/>
                  <p:nvPr/>
                </p:nvSpPr>
                <p:spPr>
                  <a:xfrm>
                    <a:off x="6172199" y="3495675"/>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09" name="Google Shape;309;p50"/>
                  <p:cNvSpPr/>
                  <p:nvPr/>
                </p:nvSpPr>
                <p:spPr>
                  <a:xfrm>
                    <a:off x="5810249" y="3057523"/>
                    <a:ext cx="571502" cy="571501"/>
                  </a:xfrm>
                  <a:custGeom>
                    <a:rect b="b" l="l" r="r" t="t"/>
                    <a:pathLst>
                      <a:path extrusionOk="0" h="571501" w="571502">
                        <a:moveTo>
                          <a:pt x="9525" y="323851"/>
                        </a:moveTo>
                        <a:lnTo>
                          <a:pt x="28575" y="323851"/>
                        </a:lnTo>
                        <a:lnTo>
                          <a:pt x="28575" y="409576"/>
                        </a:lnTo>
                        <a:lnTo>
                          <a:pt x="19050" y="409576"/>
                        </a:lnTo>
                        <a:cubicBezTo>
                          <a:pt x="13792" y="409573"/>
                          <a:pt x="9528" y="413833"/>
                          <a:pt x="9525" y="419091"/>
                        </a:cubicBezTo>
                        <a:cubicBezTo>
                          <a:pt x="9525" y="419093"/>
                          <a:pt x="9525" y="419097"/>
                          <a:pt x="9525" y="419101"/>
                        </a:cubicBezTo>
                        <a:lnTo>
                          <a:pt x="9525" y="561976"/>
                        </a:lnTo>
                        <a:cubicBezTo>
                          <a:pt x="9522" y="567234"/>
                          <a:pt x="13782" y="571498"/>
                          <a:pt x="19039" y="571501"/>
                        </a:cubicBezTo>
                        <a:cubicBezTo>
                          <a:pt x="19043" y="571501"/>
                          <a:pt x="19046" y="571501"/>
                          <a:pt x="19050" y="571501"/>
                        </a:cubicBezTo>
                        <a:lnTo>
                          <a:pt x="533400" y="571501"/>
                        </a:lnTo>
                        <a:cubicBezTo>
                          <a:pt x="538658" y="571504"/>
                          <a:pt x="542922" y="567244"/>
                          <a:pt x="542925" y="561987"/>
                        </a:cubicBezTo>
                        <a:cubicBezTo>
                          <a:pt x="542925" y="561984"/>
                          <a:pt x="542925" y="561980"/>
                          <a:pt x="542925" y="561976"/>
                        </a:cubicBezTo>
                        <a:lnTo>
                          <a:pt x="542925" y="219076"/>
                        </a:lnTo>
                        <a:cubicBezTo>
                          <a:pt x="542928" y="213818"/>
                          <a:pt x="538668" y="209554"/>
                          <a:pt x="533410" y="209551"/>
                        </a:cubicBezTo>
                        <a:cubicBezTo>
                          <a:pt x="533408" y="209551"/>
                          <a:pt x="533404" y="209551"/>
                          <a:pt x="533400" y="209551"/>
                        </a:cubicBezTo>
                        <a:lnTo>
                          <a:pt x="476250" y="209551"/>
                        </a:lnTo>
                        <a:lnTo>
                          <a:pt x="476250" y="110664"/>
                        </a:lnTo>
                        <a:lnTo>
                          <a:pt x="566236" y="65672"/>
                        </a:lnTo>
                        <a:cubicBezTo>
                          <a:pt x="570941" y="63317"/>
                          <a:pt x="572848" y="57595"/>
                          <a:pt x="570493" y="52889"/>
                        </a:cubicBezTo>
                        <a:cubicBezTo>
                          <a:pt x="569572" y="51046"/>
                          <a:pt x="568078" y="49552"/>
                          <a:pt x="566236" y="48631"/>
                        </a:cubicBezTo>
                        <a:lnTo>
                          <a:pt x="470986" y="1006"/>
                        </a:lnTo>
                        <a:cubicBezTo>
                          <a:pt x="466277" y="-1345"/>
                          <a:pt x="460555" y="566"/>
                          <a:pt x="458204" y="5274"/>
                        </a:cubicBezTo>
                        <a:cubicBezTo>
                          <a:pt x="457544" y="6595"/>
                          <a:pt x="457201" y="8050"/>
                          <a:pt x="457200" y="9526"/>
                        </a:cubicBezTo>
                        <a:lnTo>
                          <a:pt x="457200" y="209551"/>
                        </a:lnTo>
                        <a:lnTo>
                          <a:pt x="409575" y="209551"/>
                        </a:lnTo>
                        <a:cubicBezTo>
                          <a:pt x="404317" y="209548"/>
                          <a:pt x="400053" y="213808"/>
                          <a:pt x="400050" y="219066"/>
                        </a:cubicBezTo>
                        <a:cubicBezTo>
                          <a:pt x="400050" y="219069"/>
                          <a:pt x="400050" y="219072"/>
                          <a:pt x="400050" y="219076"/>
                        </a:cubicBezTo>
                        <a:lnTo>
                          <a:pt x="400050" y="295276"/>
                        </a:lnTo>
                        <a:lnTo>
                          <a:pt x="381000" y="295276"/>
                        </a:lnTo>
                        <a:lnTo>
                          <a:pt x="381000" y="227280"/>
                        </a:lnTo>
                        <a:cubicBezTo>
                          <a:pt x="380955" y="212946"/>
                          <a:pt x="373439" y="199672"/>
                          <a:pt x="361169" y="192259"/>
                        </a:cubicBezTo>
                        <a:lnTo>
                          <a:pt x="333375" y="175581"/>
                        </a:lnTo>
                        <a:lnTo>
                          <a:pt x="333375" y="142876"/>
                        </a:lnTo>
                        <a:lnTo>
                          <a:pt x="409575" y="142876"/>
                        </a:lnTo>
                        <a:cubicBezTo>
                          <a:pt x="414833" y="142879"/>
                          <a:pt x="419097" y="138619"/>
                          <a:pt x="419100" y="133362"/>
                        </a:cubicBezTo>
                        <a:cubicBezTo>
                          <a:pt x="419100" y="133359"/>
                          <a:pt x="419100" y="133355"/>
                          <a:pt x="419100" y="133351"/>
                        </a:cubicBezTo>
                        <a:lnTo>
                          <a:pt x="419100" y="95251"/>
                        </a:lnTo>
                        <a:cubicBezTo>
                          <a:pt x="419103" y="89993"/>
                          <a:pt x="414843" y="85729"/>
                          <a:pt x="409585" y="85726"/>
                        </a:cubicBezTo>
                        <a:cubicBezTo>
                          <a:pt x="409583" y="85726"/>
                          <a:pt x="409579" y="85726"/>
                          <a:pt x="409575" y="85726"/>
                        </a:cubicBezTo>
                        <a:lnTo>
                          <a:pt x="329384" y="85726"/>
                        </a:lnTo>
                        <a:cubicBezTo>
                          <a:pt x="339944" y="61655"/>
                          <a:pt x="328993" y="33581"/>
                          <a:pt x="304922" y="23021"/>
                        </a:cubicBezTo>
                        <a:cubicBezTo>
                          <a:pt x="302287" y="21865"/>
                          <a:pt x="299554" y="20950"/>
                          <a:pt x="296753" y="20288"/>
                        </a:cubicBezTo>
                        <a:cubicBezTo>
                          <a:pt x="282495" y="16980"/>
                          <a:pt x="267506" y="20353"/>
                          <a:pt x="256040" y="29451"/>
                        </a:cubicBezTo>
                        <a:cubicBezTo>
                          <a:pt x="244693" y="38469"/>
                          <a:pt x="238094" y="52182"/>
                          <a:pt x="238125" y="66676"/>
                        </a:cubicBezTo>
                        <a:cubicBezTo>
                          <a:pt x="238131" y="73241"/>
                          <a:pt x="239516" y="79731"/>
                          <a:pt x="242190" y="85726"/>
                        </a:cubicBezTo>
                        <a:lnTo>
                          <a:pt x="152400" y="85726"/>
                        </a:lnTo>
                        <a:cubicBezTo>
                          <a:pt x="147142" y="85723"/>
                          <a:pt x="142878" y="89983"/>
                          <a:pt x="142875" y="95241"/>
                        </a:cubicBezTo>
                        <a:cubicBezTo>
                          <a:pt x="142875" y="95243"/>
                          <a:pt x="142875" y="95247"/>
                          <a:pt x="142875" y="95251"/>
                        </a:cubicBezTo>
                        <a:lnTo>
                          <a:pt x="142875" y="133351"/>
                        </a:lnTo>
                        <a:cubicBezTo>
                          <a:pt x="142872" y="138609"/>
                          <a:pt x="147132" y="142873"/>
                          <a:pt x="152390" y="142876"/>
                        </a:cubicBezTo>
                        <a:cubicBezTo>
                          <a:pt x="152392" y="142876"/>
                          <a:pt x="152396" y="142876"/>
                          <a:pt x="152400" y="142876"/>
                        </a:cubicBezTo>
                        <a:lnTo>
                          <a:pt x="228600" y="142876"/>
                        </a:lnTo>
                        <a:lnTo>
                          <a:pt x="228600" y="352426"/>
                        </a:lnTo>
                        <a:lnTo>
                          <a:pt x="152400" y="352426"/>
                        </a:lnTo>
                        <a:cubicBezTo>
                          <a:pt x="147142" y="352423"/>
                          <a:pt x="142878" y="356683"/>
                          <a:pt x="142875" y="361941"/>
                        </a:cubicBezTo>
                        <a:cubicBezTo>
                          <a:pt x="142875" y="361943"/>
                          <a:pt x="142875" y="361947"/>
                          <a:pt x="142875" y="361951"/>
                        </a:cubicBezTo>
                        <a:lnTo>
                          <a:pt x="142875" y="409576"/>
                        </a:lnTo>
                        <a:lnTo>
                          <a:pt x="123825" y="409576"/>
                        </a:lnTo>
                        <a:lnTo>
                          <a:pt x="123825" y="323851"/>
                        </a:lnTo>
                        <a:lnTo>
                          <a:pt x="142875" y="323851"/>
                        </a:lnTo>
                        <a:cubicBezTo>
                          <a:pt x="148133" y="323854"/>
                          <a:pt x="152397" y="319594"/>
                          <a:pt x="152400" y="314337"/>
                        </a:cubicBezTo>
                        <a:cubicBezTo>
                          <a:pt x="152400" y="314334"/>
                          <a:pt x="152400" y="314330"/>
                          <a:pt x="152400" y="314326"/>
                        </a:cubicBezTo>
                        <a:lnTo>
                          <a:pt x="152400" y="245260"/>
                        </a:lnTo>
                        <a:cubicBezTo>
                          <a:pt x="152368" y="221562"/>
                          <a:pt x="135899" y="201059"/>
                          <a:pt x="112766" y="195914"/>
                        </a:cubicBezTo>
                        <a:cubicBezTo>
                          <a:pt x="114475" y="191487"/>
                          <a:pt x="115355" y="186783"/>
                          <a:pt x="115360" y="182036"/>
                        </a:cubicBezTo>
                        <a:cubicBezTo>
                          <a:pt x="115360" y="160409"/>
                          <a:pt x="97827" y="142876"/>
                          <a:pt x="76200" y="142876"/>
                        </a:cubicBezTo>
                        <a:cubicBezTo>
                          <a:pt x="54572" y="142876"/>
                          <a:pt x="37040" y="160409"/>
                          <a:pt x="37040" y="182036"/>
                        </a:cubicBezTo>
                        <a:cubicBezTo>
                          <a:pt x="37045" y="186783"/>
                          <a:pt x="37925" y="191487"/>
                          <a:pt x="39635" y="195914"/>
                        </a:cubicBezTo>
                        <a:cubicBezTo>
                          <a:pt x="16501" y="201059"/>
                          <a:pt x="33" y="221562"/>
                          <a:pt x="0" y="245260"/>
                        </a:cubicBezTo>
                        <a:lnTo>
                          <a:pt x="0" y="314326"/>
                        </a:lnTo>
                        <a:cubicBezTo>
                          <a:pt x="-3" y="319584"/>
                          <a:pt x="4257" y="323848"/>
                          <a:pt x="9514" y="323851"/>
                        </a:cubicBezTo>
                        <a:cubicBezTo>
                          <a:pt x="9518" y="323851"/>
                          <a:pt x="9521" y="323851"/>
                          <a:pt x="9525" y="323851"/>
                        </a:cubicBezTo>
                        <a:close/>
                        <a:moveTo>
                          <a:pt x="476250" y="24939"/>
                        </a:moveTo>
                        <a:lnTo>
                          <a:pt x="540674" y="57151"/>
                        </a:lnTo>
                        <a:lnTo>
                          <a:pt x="476250" y="89363"/>
                        </a:lnTo>
                        <a:close/>
                        <a:moveTo>
                          <a:pt x="419100" y="304801"/>
                        </a:moveTo>
                        <a:lnTo>
                          <a:pt x="419100" y="228601"/>
                        </a:lnTo>
                        <a:lnTo>
                          <a:pt x="523875" y="228601"/>
                        </a:lnTo>
                        <a:lnTo>
                          <a:pt x="523875" y="552451"/>
                        </a:lnTo>
                        <a:lnTo>
                          <a:pt x="419100" y="552451"/>
                        </a:lnTo>
                        <a:close/>
                        <a:moveTo>
                          <a:pt x="400050" y="314326"/>
                        </a:moveTo>
                        <a:lnTo>
                          <a:pt x="400050" y="552451"/>
                        </a:lnTo>
                        <a:lnTo>
                          <a:pt x="295275" y="552451"/>
                        </a:lnTo>
                        <a:lnTo>
                          <a:pt x="295275" y="314326"/>
                        </a:lnTo>
                        <a:close/>
                        <a:moveTo>
                          <a:pt x="295275" y="295276"/>
                        </a:moveTo>
                        <a:lnTo>
                          <a:pt x="295275" y="234489"/>
                        </a:lnTo>
                        <a:lnTo>
                          <a:pt x="314325" y="244014"/>
                        </a:lnTo>
                        <a:lnTo>
                          <a:pt x="314325" y="295276"/>
                        </a:lnTo>
                        <a:close/>
                        <a:moveTo>
                          <a:pt x="161925" y="123826"/>
                        </a:moveTo>
                        <a:lnTo>
                          <a:pt x="161925" y="104776"/>
                        </a:lnTo>
                        <a:lnTo>
                          <a:pt x="260794" y="104776"/>
                        </a:lnTo>
                        <a:cubicBezTo>
                          <a:pt x="266053" y="104779"/>
                          <a:pt x="270320" y="100517"/>
                          <a:pt x="270321" y="95257"/>
                        </a:cubicBezTo>
                        <a:cubicBezTo>
                          <a:pt x="270322" y="92506"/>
                          <a:pt x="269135" y="89889"/>
                          <a:pt x="267063" y="88080"/>
                        </a:cubicBezTo>
                        <a:cubicBezTo>
                          <a:pt x="260794" y="82736"/>
                          <a:pt x="257180" y="74914"/>
                          <a:pt x="257175" y="66676"/>
                        </a:cubicBezTo>
                        <a:cubicBezTo>
                          <a:pt x="257065" y="50898"/>
                          <a:pt x="269765" y="38018"/>
                          <a:pt x="285543" y="37908"/>
                        </a:cubicBezTo>
                        <a:cubicBezTo>
                          <a:pt x="301321" y="37797"/>
                          <a:pt x="314201" y="50498"/>
                          <a:pt x="314312" y="66276"/>
                        </a:cubicBezTo>
                        <a:cubicBezTo>
                          <a:pt x="314370" y="74639"/>
                          <a:pt x="310761" y="82607"/>
                          <a:pt x="304437" y="88080"/>
                        </a:cubicBezTo>
                        <a:cubicBezTo>
                          <a:pt x="300476" y="91539"/>
                          <a:pt x="300069" y="97556"/>
                          <a:pt x="303529" y="101518"/>
                        </a:cubicBezTo>
                        <a:cubicBezTo>
                          <a:pt x="305339" y="103589"/>
                          <a:pt x="307956" y="104777"/>
                          <a:pt x="310706" y="104776"/>
                        </a:cubicBezTo>
                        <a:lnTo>
                          <a:pt x="400050" y="104776"/>
                        </a:lnTo>
                        <a:lnTo>
                          <a:pt x="400050" y="123826"/>
                        </a:lnTo>
                        <a:lnTo>
                          <a:pt x="323850" y="123826"/>
                        </a:lnTo>
                        <a:cubicBezTo>
                          <a:pt x="318592" y="123823"/>
                          <a:pt x="314328" y="128083"/>
                          <a:pt x="314325" y="133341"/>
                        </a:cubicBezTo>
                        <a:cubicBezTo>
                          <a:pt x="314325" y="133343"/>
                          <a:pt x="314325" y="133347"/>
                          <a:pt x="314325" y="133351"/>
                        </a:cubicBezTo>
                        <a:lnTo>
                          <a:pt x="314325" y="180976"/>
                        </a:lnTo>
                        <a:cubicBezTo>
                          <a:pt x="314325" y="184321"/>
                          <a:pt x="316080" y="187421"/>
                          <a:pt x="318948" y="189143"/>
                        </a:cubicBezTo>
                        <a:lnTo>
                          <a:pt x="351365" y="208593"/>
                        </a:lnTo>
                        <a:cubicBezTo>
                          <a:pt x="357912" y="212548"/>
                          <a:pt x="361925" y="219630"/>
                          <a:pt x="361950" y="227280"/>
                        </a:cubicBezTo>
                        <a:lnTo>
                          <a:pt x="361950" y="295276"/>
                        </a:lnTo>
                        <a:lnTo>
                          <a:pt x="333375" y="295276"/>
                        </a:lnTo>
                        <a:lnTo>
                          <a:pt x="333375" y="238126"/>
                        </a:lnTo>
                        <a:cubicBezTo>
                          <a:pt x="333375" y="234518"/>
                          <a:pt x="331337" y="231220"/>
                          <a:pt x="328111" y="229606"/>
                        </a:cubicBezTo>
                        <a:lnTo>
                          <a:pt x="290011" y="210556"/>
                        </a:lnTo>
                        <a:cubicBezTo>
                          <a:pt x="285302" y="208205"/>
                          <a:pt x="279580" y="210116"/>
                          <a:pt x="277229" y="214824"/>
                        </a:cubicBezTo>
                        <a:cubicBezTo>
                          <a:pt x="276569" y="216144"/>
                          <a:pt x="276226" y="217600"/>
                          <a:pt x="276225" y="219076"/>
                        </a:cubicBezTo>
                        <a:lnTo>
                          <a:pt x="276225" y="352426"/>
                        </a:lnTo>
                        <a:lnTo>
                          <a:pt x="247650" y="352426"/>
                        </a:lnTo>
                        <a:lnTo>
                          <a:pt x="247650" y="133351"/>
                        </a:lnTo>
                        <a:cubicBezTo>
                          <a:pt x="247653" y="128093"/>
                          <a:pt x="243393" y="123829"/>
                          <a:pt x="238135" y="123826"/>
                        </a:cubicBezTo>
                        <a:cubicBezTo>
                          <a:pt x="238133" y="123826"/>
                          <a:pt x="238129" y="123826"/>
                          <a:pt x="238125" y="123826"/>
                        </a:cubicBezTo>
                        <a:close/>
                        <a:moveTo>
                          <a:pt x="161925" y="419101"/>
                        </a:moveTo>
                        <a:lnTo>
                          <a:pt x="161925" y="371476"/>
                        </a:lnTo>
                        <a:lnTo>
                          <a:pt x="276225" y="371476"/>
                        </a:lnTo>
                        <a:lnTo>
                          <a:pt x="276225" y="552451"/>
                        </a:lnTo>
                        <a:lnTo>
                          <a:pt x="161925" y="552451"/>
                        </a:lnTo>
                        <a:close/>
                        <a:moveTo>
                          <a:pt x="142875" y="428626"/>
                        </a:moveTo>
                        <a:lnTo>
                          <a:pt x="142875" y="552451"/>
                        </a:lnTo>
                        <a:lnTo>
                          <a:pt x="28575" y="552451"/>
                        </a:lnTo>
                        <a:lnTo>
                          <a:pt x="28575" y="428626"/>
                        </a:lnTo>
                        <a:close/>
                        <a:moveTo>
                          <a:pt x="19050" y="245260"/>
                        </a:moveTo>
                        <a:cubicBezTo>
                          <a:pt x="19069" y="227884"/>
                          <a:pt x="33151" y="213802"/>
                          <a:pt x="50527" y="213783"/>
                        </a:cubicBezTo>
                        <a:lnTo>
                          <a:pt x="56787" y="213783"/>
                        </a:lnTo>
                        <a:cubicBezTo>
                          <a:pt x="62047" y="213786"/>
                          <a:pt x="66313" y="209524"/>
                          <a:pt x="66315" y="204264"/>
                        </a:cubicBezTo>
                        <a:cubicBezTo>
                          <a:pt x="66317" y="201513"/>
                          <a:pt x="65128" y="198896"/>
                          <a:pt x="63057" y="197087"/>
                        </a:cubicBezTo>
                        <a:cubicBezTo>
                          <a:pt x="58643" y="193332"/>
                          <a:pt x="56097" y="187831"/>
                          <a:pt x="56090" y="182036"/>
                        </a:cubicBezTo>
                        <a:cubicBezTo>
                          <a:pt x="56090" y="170930"/>
                          <a:pt x="65093" y="161926"/>
                          <a:pt x="76200" y="161926"/>
                        </a:cubicBezTo>
                        <a:cubicBezTo>
                          <a:pt x="87307" y="161926"/>
                          <a:pt x="96310" y="170930"/>
                          <a:pt x="96310" y="182036"/>
                        </a:cubicBezTo>
                        <a:cubicBezTo>
                          <a:pt x="96303" y="187831"/>
                          <a:pt x="93756" y="193332"/>
                          <a:pt x="89344" y="197087"/>
                        </a:cubicBezTo>
                        <a:cubicBezTo>
                          <a:pt x="85382" y="200547"/>
                          <a:pt x="84975" y="206563"/>
                          <a:pt x="88436" y="210525"/>
                        </a:cubicBezTo>
                        <a:cubicBezTo>
                          <a:pt x="90246" y="212596"/>
                          <a:pt x="92862" y="213785"/>
                          <a:pt x="95613" y="213783"/>
                        </a:cubicBezTo>
                        <a:lnTo>
                          <a:pt x="101873" y="213783"/>
                        </a:lnTo>
                        <a:cubicBezTo>
                          <a:pt x="119249" y="213802"/>
                          <a:pt x="133331" y="227884"/>
                          <a:pt x="133350" y="245260"/>
                        </a:cubicBezTo>
                        <a:lnTo>
                          <a:pt x="133350" y="304801"/>
                        </a:lnTo>
                        <a:lnTo>
                          <a:pt x="123825" y="304801"/>
                        </a:lnTo>
                        <a:lnTo>
                          <a:pt x="123825" y="247651"/>
                        </a:lnTo>
                        <a:lnTo>
                          <a:pt x="104775" y="247651"/>
                        </a:lnTo>
                        <a:lnTo>
                          <a:pt x="104775" y="409576"/>
                        </a:lnTo>
                        <a:lnTo>
                          <a:pt x="85725" y="409576"/>
                        </a:lnTo>
                        <a:lnTo>
                          <a:pt x="85725" y="314326"/>
                        </a:lnTo>
                        <a:lnTo>
                          <a:pt x="66675" y="314326"/>
                        </a:lnTo>
                        <a:lnTo>
                          <a:pt x="66675" y="409576"/>
                        </a:lnTo>
                        <a:lnTo>
                          <a:pt x="47625" y="409576"/>
                        </a:lnTo>
                        <a:lnTo>
                          <a:pt x="47625" y="247651"/>
                        </a:lnTo>
                        <a:lnTo>
                          <a:pt x="28575" y="247651"/>
                        </a:lnTo>
                        <a:lnTo>
                          <a:pt x="28575" y="304801"/>
                        </a:lnTo>
                        <a:lnTo>
                          <a:pt x="19050" y="30480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grpSp>
          <p:grpSp>
            <p:nvGrpSpPr>
              <p:cNvPr id="310" name="Google Shape;310;p50"/>
              <p:cNvGrpSpPr/>
              <p:nvPr/>
            </p:nvGrpSpPr>
            <p:grpSpPr>
              <a:xfrm>
                <a:off x="1152691" y="3703764"/>
                <a:ext cx="4777494" cy="991715"/>
                <a:chOff x="1152691" y="3703764"/>
                <a:chExt cx="4777494" cy="991715"/>
              </a:xfrm>
            </p:grpSpPr>
            <p:sp>
              <p:nvSpPr>
                <p:cNvPr id="311" name="Google Shape;311;p50"/>
                <p:cNvSpPr/>
                <p:nvPr/>
              </p:nvSpPr>
              <p:spPr>
                <a:xfrm>
                  <a:off x="1649485" y="3815992"/>
                  <a:ext cx="4280700" cy="700200"/>
                </a:xfrm>
                <a:prstGeom prst="rect">
                  <a:avLst/>
                </a:prstGeom>
                <a:gradFill>
                  <a:gsLst>
                    <a:gs pos="0">
                      <a:srgbClr val="0981AB"/>
                    </a:gs>
                    <a:gs pos="5000">
                      <a:srgbClr val="0981AB"/>
                    </a:gs>
                    <a:gs pos="100000">
                      <a:srgbClr val="0BA1D6"/>
                    </a:gs>
                  </a:gsLst>
                  <a:lin ang="12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750">
                      <a:solidFill>
                        <a:srgbClr val="FFFFFF"/>
                      </a:solidFill>
                      <a:latin typeface="Calibri"/>
                      <a:ea typeface="Calibri"/>
                      <a:cs typeface="Calibri"/>
                      <a:sym typeface="Calibri"/>
                    </a:rPr>
                    <a:t>                 Legal Expenses</a:t>
                  </a:r>
                  <a:endParaRPr b="0" i="0" sz="1750" u="none" cap="none" strike="noStrike">
                    <a:solidFill>
                      <a:srgbClr val="FFFFFF"/>
                    </a:solidFill>
                    <a:latin typeface="Calibri"/>
                    <a:ea typeface="Calibri"/>
                    <a:cs typeface="Calibri"/>
                    <a:sym typeface="Calibri"/>
                  </a:endParaRPr>
                </a:p>
              </p:txBody>
            </p:sp>
            <p:grpSp>
              <p:nvGrpSpPr>
                <p:cNvPr id="312" name="Google Shape;312;p50"/>
                <p:cNvGrpSpPr/>
                <p:nvPr/>
              </p:nvGrpSpPr>
              <p:grpSpPr>
                <a:xfrm>
                  <a:off x="1152691" y="3703764"/>
                  <a:ext cx="1010513" cy="991715"/>
                  <a:chOff x="1152691" y="3703764"/>
                  <a:chExt cx="1010513" cy="991715"/>
                </a:xfrm>
              </p:grpSpPr>
              <p:grpSp>
                <p:nvGrpSpPr>
                  <p:cNvPr id="313" name="Google Shape;313;p50"/>
                  <p:cNvGrpSpPr/>
                  <p:nvPr/>
                </p:nvGrpSpPr>
                <p:grpSpPr>
                  <a:xfrm>
                    <a:off x="1152691" y="3731388"/>
                    <a:ext cx="1010513" cy="964091"/>
                    <a:chOff x="1152691" y="3731388"/>
                    <a:chExt cx="1010513" cy="964091"/>
                  </a:xfrm>
                </p:grpSpPr>
                <p:sp>
                  <p:nvSpPr>
                    <p:cNvPr id="314" name="Google Shape;314;p50"/>
                    <p:cNvSpPr/>
                    <p:nvPr/>
                  </p:nvSpPr>
                  <p:spPr>
                    <a:xfrm>
                      <a:off x="1154901" y="3731388"/>
                      <a:ext cx="1007269" cy="363748"/>
                    </a:xfrm>
                    <a:custGeom>
                      <a:rect b="b" l="l" r="r" t="t"/>
                      <a:pathLst>
                        <a:path extrusionOk="0" h="326231" w="895350">
                          <a:moveTo>
                            <a:pt x="0" y="165913"/>
                          </a:moveTo>
                          <a:lnTo>
                            <a:pt x="452439" y="0"/>
                          </a:lnTo>
                          <a:lnTo>
                            <a:pt x="895350" y="159544"/>
                          </a:lnTo>
                          <a:lnTo>
                            <a:pt x="442914" y="326231"/>
                          </a:lnTo>
                          <a:lnTo>
                            <a:pt x="0" y="165913"/>
                          </a:lnTo>
                          <a:close/>
                        </a:path>
                      </a:pathLst>
                    </a:custGeom>
                    <a:solidFill>
                      <a:srgbClr val="0BA1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15" name="Google Shape;315;p50"/>
                    <p:cNvSpPr/>
                    <p:nvPr/>
                  </p:nvSpPr>
                  <p:spPr>
                    <a:xfrm>
                      <a:off x="1650151" y="3910915"/>
                      <a:ext cx="513052" cy="784564"/>
                    </a:xfrm>
                    <a:custGeom>
                      <a:rect b="b" l="l" r="r" t="t"/>
                      <a:pathLst>
                        <a:path extrusionOk="0" h="1042610" w="681797">
                          <a:moveTo>
                            <a:pt x="0" y="236537"/>
                          </a:moveTo>
                          <a:lnTo>
                            <a:pt x="681797" y="0"/>
                          </a:lnTo>
                          <a:cubicBezTo>
                            <a:pt x="680750" y="267758"/>
                            <a:pt x="679704" y="535517"/>
                            <a:pt x="678657" y="803275"/>
                          </a:cubicBezTo>
                          <a:lnTo>
                            <a:pt x="919" y="1042610"/>
                          </a:lnTo>
                          <a:cubicBezTo>
                            <a:pt x="613" y="773919"/>
                            <a:pt x="306" y="505228"/>
                            <a:pt x="0" y="236537"/>
                          </a:cubicBezTo>
                          <a:close/>
                        </a:path>
                      </a:pathLst>
                    </a:custGeom>
                    <a:solidFill>
                      <a:srgbClr val="0986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16" name="Google Shape;316;p50"/>
                    <p:cNvSpPr/>
                    <p:nvPr/>
                  </p:nvSpPr>
                  <p:spPr>
                    <a:xfrm flipH="1">
                      <a:off x="1154142" y="3914495"/>
                      <a:ext cx="496007" cy="780980"/>
                    </a:xfrm>
                    <a:custGeom>
                      <a:rect b="b" l="l" r="r" t="t"/>
                      <a:pathLst>
                        <a:path extrusionOk="0" h="1037847" w="681797">
                          <a:moveTo>
                            <a:pt x="0" y="231774"/>
                          </a:moveTo>
                          <a:lnTo>
                            <a:pt x="681797" y="0"/>
                          </a:lnTo>
                          <a:cubicBezTo>
                            <a:pt x="680750" y="267758"/>
                            <a:pt x="679704" y="530754"/>
                            <a:pt x="678657" y="798512"/>
                          </a:cubicBezTo>
                          <a:lnTo>
                            <a:pt x="919" y="1037847"/>
                          </a:lnTo>
                          <a:cubicBezTo>
                            <a:pt x="613" y="769156"/>
                            <a:pt x="306" y="500465"/>
                            <a:pt x="0" y="231774"/>
                          </a:cubicBezTo>
                          <a:close/>
                        </a:path>
                      </a:pathLst>
                    </a:custGeom>
                    <a:solidFill>
                      <a:srgbClr val="0BA1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17" name="Google Shape;317;p50"/>
                    <p:cNvSpPr/>
                    <p:nvPr/>
                  </p:nvSpPr>
                  <p:spPr>
                    <a:xfrm flipH="1">
                      <a:off x="1372026" y="4025390"/>
                      <a:ext cx="278123" cy="669976"/>
                    </a:xfrm>
                    <a:custGeom>
                      <a:rect b="b" l="l" r="r" t="t"/>
                      <a:pathLst>
                        <a:path extrusionOk="0" h="890334" w="382300">
                          <a:moveTo>
                            <a:pt x="0" y="84261"/>
                          </a:moveTo>
                          <a:lnTo>
                            <a:pt x="227754" y="0"/>
                          </a:lnTo>
                          <a:lnTo>
                            <a:pt x="382300" y="752619"/>
                          </a:lnTo>
                          <a:lnTo>
                            <a:pt x="919" y="890334"/>
                          </a:lnTo>
                          <a:cubicBezTo>
                            <a:pt x="613" y="621643"/>
                            <a:pt x="306" y="352952"/>
                            <a:pt x="0" y="84261"/>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18" name="Google Shape;318;p50"/>
                    <p:cNvSpPr/>
                    <p:nvPr/>
                  </p:nvSpPr>
                  <p:spPr>
                    <a:xfrm rot="1183513">
                      <a:off x="1143637" y="3989469"/>
                      <a:ext cx="518207" cy="36345"/>
                    </a:xfrm>
                    <a:prstGeom prst="ellipse">
                      <a:avLst/>
                    </a:prstGeom>
                    <a:gradFill>
                      <a:gsLst>
                        <a:gs pos="0">
                          <a:srgbClr val="FFFFFF">
                            <a:alpha val="62745"/>
                          </a:srgbClr>
                        </a:gs>
                        <a:gs pos="97345">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19" name="Google Shape;319;p50"/>
                  <p:cNvSpPr txBox="1"/>
                  <p:nvPr/>
                </p:nvSpPr>
                <p:spPr>
                  <a:xfrm>
                    <a:off x="1450953" y="3703764"/>
                    <a:ext cx="404400" cy="41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 sz="1600" u="none" cap="none" strike="noStrike">
                        <a:solidFill>
                          <a:srgbClr val="FFFFFF"/>
                        </a:solidFill>
                        <a:latin typeface="Gill Sans"/>
                        <a:ea typeface="Gill Sans"/>
                        <a:cs typeface="Gill Sans"/>
                        <a:sym typeface="Gill Sans"/>
                      </a:rPr>
                      <a:t>03</a:t>
                    </a:r>
                    <a:endParaRPr b="0" i="0" sz="1600" u="none" cap="none" strike="noStrike">
                      <a:solidFill>
                        <a:srgbClr val="FFFFFF"/>
                      </a:solidFill>
                      <a:latin typeface="Gill Sans"/>
                      <a:ea typeface="Gill Sans"/>
                      <a:cs typeface="Gill Sans"/>
                      <a:sym typeface="Gill Sans"/>
                    </a:endParaRPr>
                  </a:p>
                </p:txBody>
              </p:sp>
            </p:grpSp>
          </p:grpSp>
        </p:grpSp>
        <p:grpSp>
          <p:nvGrpSpPr>
            <p:cNvPr id="320" name="Google Shape;320;p50"/>
            <p:cNvGrpSpPr/>
            <p:nvPr/>
          </p:nvGrpSpPr>
          <p:grpSpPr>
            <a:xfrm>
              <a:off x="1152691" y="4486589"/>
              <a:ext cx="6846963" cy="1240373"/>
              <a:chOff x="1152691" y="4446632"/>
              <a:chExt cx="6846963" cy="1240373"/>
            </a:xfrm>
          </p:grpSpPr>
          <p:grpSp>
            <p:nvGrpSpPr>
              <p:cNvPr id="321" name="Google Shape;321;p50"/>
              <p:cNvGrpSpPr/>
              <p:nvPr/>
            </p:nvGrpSpPr>
            <p:grpSpPr>
              <a:xfrm>
                <a:off x="5926460" y="4446632"/>
                <a:ext cx="2073194" cy="1062624"/>
                <a:chOff x="5926460" y="4446632"/>
                <a:chExt cx="2073194" cy="1062624"/>
              </a:xfrm>
            </p:grpSpPr>
            <p:sp>
              <p:nvSpPr>
                <p:cNvPr id="322" name="Google Shape;322;p50"/>
                <p:cNvSpPr/>
                <p:nvPr/>
              </p:nvSpPr>
              <p:spPr>
                <a:xfrm>
                  <a:off x="5926460" y="4446632"/>
                  <a:ext cx="376950" cy="1062624"/>
                </a:xfrm>
                <a:custGeom>
                  <a:rect b="b" l="l" r="r" t="t"/>
                  <a:pathLst>
                    <a:path extrusionOk="0" h="1707026" w="466811">
                      <a:moveTo>
                        <a:pt x="1703" y="1707026"/>
                      </a:moveTo>
                      <a:cubicBezTo>
                        <a:pt x="2077" y="1326339"/>
                        <a:pt x="-334" y="952925"/>
                        <a:pt x="40" y="572238"/>
                      </a:cubicBezTo>
                      <a:lnTo>
                        <a:pt x="466811" y="0"/>
                      </a:lnTo>
                      <a:lnTo>
                        <a:pt x="466580" y="1148253"/>
                      </a:lnTo>
                      <a:lnTo>
                        <a:pt x="1703" y="1707026"/>
                      </a:lnTo>
                      <a:close/>
                    </a:path>
                  </a:pathLst>
                </a:custGeom>
                <a:solidFill>
                  <a:srgbClr val="1053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3" name="Google Shape;323;p50"/>
                <p:cNvSpPr/>
                <p:nvPr/>
              </p:nvSpPr>
              <p:spPr>
                <a:xfrm>
                  <a:off x="6300510" y="4446632"/>
                  <a:ext cx="1699144" cy="708764"/>
                </a:xfrm>
                <a:custGeom>
                  <a:rect b="b" l="l" r="r" t="t"/>
                  <a:pathLst>
                    <a:path extrusionOk="0" h="824144" w="1802805">
                      <a:moveTo>
                        <a:pt x="0" y="0"/>
                      </a:moveTo>
                      <a:lnTo>
                        <a:pt x="1802805" y="0"/>
                      </a:lnTo>
                      <a:lnTo>
                        <a:pt x="1391456" y="412072"/>
                      </a:lnTo>
                      <a:lnTo>
                        <a:pt x="1802805" y="824144"/>
                      </a:lnTo>
                      <a:lnTo>
                        <a:pt x="0" y="824144"/>
                      </a:lnTo>
                      <a:lnTo>
                        <a:pt x="0" y="0"/>
                      </a:lnTo>
                      <a:close/>
                    </a:path>
                  </a:pathLst>
                </a:custGeom>
                <a:solidFill>
                  <a:srgbClr val="1875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324" name="Google Shape;324;p50"/>
                <p:cNvGrpSpPr/>
                <p:nvPr/>
              </p:nvGrpSpPr>
              <p:grpSpPr>
                <a:xfrm>
                  <a:off x="6653701" y="4518261"/>
                  <a:ext cx="656726" cy="578605"/>
                  <a:chOff x="8960918" y="4318879"/>
                  <a:chExt cx="696496" cy="613644"/>
                </a:xfrm>
              </p:grpSpPr>
              <p:grpSp>
                <p:nvGrpSpPr>
                  <p:cNvPr id="325" name="Google Shape;325;p50"/>
                  <p:cNvGrpSpPr/>
                  <p:nvPr/>
                </p:nvGrpSpPr>
                <p:grpSpPr>
                  <a:xfrm>
                    <a:off x="9072534" y="4371861"/>
                    <a:ext cx="473479" cy="508082"/>
                    <a:chOff x="9072534" y="4371861"/>
                    <a:chExt cx="473479" cy="508082"/>
                  </a:xfrm>
                </p:grpSpPr>
                <p:sp>
                  <p:nvSpPr>
                    <p:cNvPr id="326" name="Google Shape;326;p50"/>
                    <p:cNvSpPr/>
                    <p:nvPr/>
                  </p:nvSpPr>
                  <p:spPr>
                    <a:xfrm>
                      <a:off x="9072534" y="4430097"/>
                      <a:ext cx="52559" cy="52559"/>
                    </a:xfrm>
                    <a:custGeom>
                      <a:rect b="b" l="l" r="r" t="t"/>
                      <a:pathLst>
                        <a:path extrusionOk="0" h="62757" w="62757">
                          <a:moveTo>
                            <a:pt x="31379" y="0"/>
                          </a:moveTo>
                          <a:cubicBezTo>
                            <a:pt x="48708" y="0"/>
                            <a:pt x="62757" y="14049"/>
                            <a:pt x="62757" y="31379"/>
                          </a:cubicBezTo>
                          <a:cubicBezTo>
                            <a:pt x="62757" y="48708"/>
                            <a:pt x="48708" y="62757"/>
                            <a:pt x="31379" y="62757"/>
                          </a:cubicBezTo>
                          <a:cubicBezTo>
                            <a:pt x="14049" y="62757"/>
                            <a:pt x="0" y="48708"/>
                            <a:pt x="0" y="31379"/>
                          </a:cubicBezTo>
                          <a:cubicBezTo>
                            <a:pt x="0" y="14049"/>
                            <a:pt x="14049" y="0"/>
                            <a:pt x="31379" y="0"/>
                          </a:cubicBezTo>
                          <a:close/>
                          <a:moveTo>
                            <a:pt x="31378" y="11103"/>
                          </a:moveTo>
                          <a:cubicBezTo>
                            <a:pt x="20180" y="11103"/>
                            <a:pt x="11103" y="20180"/>
                            <a:pt x="11103" y="31378"/>
                          </a:cubicBezTo>
                          <a:cubicBezTo>
                            <a:pt x="11103" y="42576"/>
                            <a:pt x="20180" y="51653"/>
                            <a:pt x="31378" y="51653"/>
                          </a:cubicBezTo>
                          <a:cubicBezTo>
                            <a:pt x="42576" y="51653"/>
                            <a:pt x="51653" y="42576"/>
                            <a:pt x="51653" y="31378"/>
                          </a:cubicBezTo>
                          <a:cubicBezTo>
                            <a:pt x="51653" y="20180"/>
                            <a:pt x="42576" y="11103"/>
                            <a:pt x="31378" y="11103"/>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7" name="Google Shape;327;p50"/>
                    <p:cNvSpPr/>
                    <p:nvPr/>
                  </p:nvSpPr>
                  <p:spPr>
                    <a:xfrm>
                      <a:off x="9132082" y="4839252"/>
                      <a:ext cx="40691" cy="40691"/>
                    </a:xfrm>
                    <a:custGeom>
                      <a:rect b="b" l="l" r="r" t="t"/>
                      <a:pathLst>
                        <a:path extrusionOk="0" h="71076" w="71076">
                          <a:moveTo>
                            <a:pt x="35539" y="0"/>
                          </a:moveTo>
                          <a:cubicBezTo>
                            <a:pt x="55165" y="0"/>
                            <a:pt x="71076" y="15911"/>
                            <a:pt x="71076" y="35539"/>
                          </a:cubicBezTo>
                          <a:cubicBezTo>
                            <a:pt x="71076" y="55165"/>
                            <a:pt x="55165" y="71076"/>
                            <a:pt x="35539" y="71076"/>
                          </a:cubicBezTo>
                          <a:cubicBezTo>
                            <a:pt x="15911" y="71076"/>
                            <a:pt x="0" y="55165"/>
                            <a:pt x="0" y="35539"/>
                          </a:cubicBezTo>
                          <a:cubicBezTo>
                            <a:pt x="0" y="15911"/>
                            <a:pt x="15911" y="0"/>
                            <a:pt x="35539" y="0"/>
                          </a:cubicBezTo>
                          <a:close/>
                          <a:moveTo>
                            <a:pt x="35539" y="15478"/>
                          </a:moveTo>
                          <a:cubicBezTo>
                            <a:pt x="24460" y="15478"/>
                            <a:pt x="15478" y="24460"/>
                            <a:pt x="15478" y="35539"/>
                          </a:cubicBezTo>
                          <a:cubicBezTo>
                            <a:pt x="15478" y="46617"/>
                            <a:pt x="24460" y="55599"/>
                            <a:pt x="35539" y="55599"/>
                          </a:cubicBezTo>
                          <a:cubicBezTo>
                            <a:pt x="46617" y="55599"/>
                            <a:pt x="55599" y="46617"/>
                            <a:pt x="55599" y="35539"/>
                          </a:cubicBezTo>
                          <a:cubicBezTo>
                            <a:pt x="55599" y="24460"/>
                            <a:pt x="46617" y="15478"/>
                            <a:pt x="35539" y="15478"/>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8" name="Google Shape;328;p50"/>
                    <p:cNvSpPr/>
                    <p:nvPr/>
                  </p:nvSpPr>
                  <p:spPr>
                    <a:xfrm>
                      <a:off x="9495679" y="4780429"/>
                      <a:ext cx="50335" cy="50335"/>
                    </a:xfrm>
                    <a:custGeom>
                      <a:rect b="b" l="l" r="r" t="t"/>
                      <a:pathLst>
                        <a:path extrusionOk="0" h="66013" w="66013">
                          <a:moveTo>
                            <a:pt x="33007" y="0"/>
                          </a:moveTo>
                          <a:lnTo>
                            <a:pt x="66013" y="33007"/>
                          </a:lnTo>
                          <a:lnTo>
                            <a:pt x="33007" y="66013"/>
                          </a:lnTo>
                          <a:lnTo>
                            <a:pt x="0" y="33007"/>
                          </a:lnTo>
                          <a:lnTo>
                            <a:pt x="33007" y="0"/>
                          </a:lnTo>
                          <a:close/>
                          <a:moveTo>
                            <a:pt x="33007" y="17609"/>
                          </a:moveTo>
                          <a:lnTo>
                            <a:pt x="17609" y="33007"/>
                          </a:lnTo>
                          <a:lnTo>
                            <a:pt x="33007" y="48404"/>
                          </a:lnTo>
                          <a:lnTo>
                            <a:pt x="48404" y="33007"/>
                          </a:lnTo>
                          <a:lnTo>
                            <a:pt x="33007" y="17609"/>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9" name="Google Shape;329;p50"/>
                    <p:cNvSpPr/>
                    <p:nvPr/>
                  </p:nvSpPr>
                  <p:spPr>
                    <a:xfrm>
                      <a:off x="9331101" y="4371861"/>
                      <a:ext cx="55332" cy="55332"/>
                    </a:xfrm>
                    <a:custGeom>
                      <a:rect b="b" l="l" r="r" t="t"/>
                      <a:pathLst>
                        <a:path extrusionOk="0" h="96649" w="96649">
                          <a:moveTo>
                            <a:pt x="48325" y="0"/>
                          </a:moveTo>
                          <a:lnTo>
                            <a:pt x="96649" y="48325"/>
                          </a:lnTo>
                          <a:lnTo>
                            <a:pt x="48325" y="96649"/>
                          </a:lnTo>
                          <a:lnTo>
                            <a:pt x="0" y="48325"/>
                          </a:lnTo>
                          <a:lnTo>
                            <a:pt x="48325" y="0"/>
                          </a:lnTo>
                          <a:close/>
                          <a:moveTo>
                            <a:pt x="48325" y="23527"/>
                          </a:moveTo>
                          <a:lnTo>
                            <a:pt x="23527" y="48325"/>
                          </a:lnTo>
                          <a:lnTo>
                            <a:pt x="48325" y="73122"/>
                          </a:lnTo>
                          <a:lnTo>
                            <a:pt x="73122" y="48325"/>
                          </a:lnTo>
                          <a:lnTo>
                            <a:pt x="48325" y="23527"/>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30" name="Google Shape;330;p50"/>
                  <p:cNvSpPr/>
                  <p:nvPr/>
                </p:nvSpPr>
                <p:spPr>
                  <a:xfrm flipH="1">
                    <a:off x="8960918" y="4318879"/>
                    <a:ext cx="696496" cy="613644"/>
                  </a:xfrm>
                  <a:custGeom>
                    <a:rect b="b" l="l" r="r" t="t"/>
                    <a:pathLst>
                      <a:path extrusionOk="0" h="1136378" w="1190592">
                        <a:moveTo>
                          <a:pt x="584011" y="0"/>
                        </a:moveTo>
                        <a:cubicBezTo>
                          <a:pt x="665392" y="0"/>
                          <a:pt x="735215" y="143093"/>
                          <a:pt x="765041" y="347024"/>
                        </a:cubicBezTo>
                        <a:lnTo>
                          <a:pt x="774889" y="438779"/>
                        </a:lnTo>
                        <a:lnTo>
                          <a:pt x="796277" y="450053"/>
                        </a:lnTo>
                        <a:cubicBezTo>
                          <a:pt x="1056974" y="597659"/>
                          <a:pt x="1225128" y="765709"/>
                          <a:pt x="1184570" y="848438"/>
                        </a:cubicBezTo>
                        <a:cubicBezTo>
                          <a:pt x="1155600" y="907530"/>
                          <a:pt x="1027001" y="909105"/>
                          <a:pt x="855170" y="863024"/>
                        </a:cubicBezTo>
                        <a:lnTo>
                          <a:pt x="756907" y="832690"/>
                        </a:lnTo>
                        <a:lnTo>
                          <a:pt x="746926" y="885869"/>
                        </a:lnTo>
                        <a:cubicBezTo>
                          <a:pt x="711620" y="1037008"/>
                          <a:pt x="651828" y="1136378"/>
                          <a:pt x="584011" y="1136378"/>
                        </a:cubicBezTo>
                        <a:cubicBezTo>
                          <a:pt x="489068" y="1136378"/>
                          <a:pt x="409854" y="941613"/>
                          <a:pt x="391534" y="682699"/>
                        </a:cubicBezTo>
                        <a:lnTo>
                          <a:pt x="390987" y="667019"/>
                        </a:lnTo>
                        <a:lnTo>
                          <a:pt x="288592" y="604836"/>
                        </a:lnTo>
                        <a:cubicBezTo>
                          <a:pt x="89833" y="475160"/>
                          <a:pt x="-28742" y="341564"/>
                          <a:pt x="6022" y="270654"/>
                        </a:cubicBezTo>
                        <a:cubicBezTo>
                          <a:pt x="34992" y="211562"/>
                          <a:pt x="163591" y="209987"/>
                          <a:pt x="335421" y="256068"/>
                        </a:cubicBezTo>
                        <a:lnTo>
                          <a:pt x="415418" y="280763"/>
                        </a:lnTo>
                        <a:lnTo>
                          <a:pt x="421096" y="250509"/>
                        </a:lnTo>
                        <a:cubicBezTo>
                          <a:pt x="456403" y="99370"/>
                          <a:pt x="516194" y="0"/>
                          <a:pt x="584011" y="0"/>
                        </a:cubicBez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331" name="Google Shape;331;p50"/>
                <p:cNvGrpSpPr/>
                <p:nvPr/>
              </p:nvGrpSpPr>
              <p:grpSpPr>
                <a:xfrm>
                  <a:off x="6835238" y="4621379"/>
                  <a:ext cx="293641" cy="372264"/>
                  <a:chOff x="5743568" y="2867024"/>
                  <a:chExt cx="704850" cy="884867"/>
                </a:xfrm>
              </p:grpSpPr>
              <p:sp>
                <p:nvSpPr>
                  <p:cNvPr id="332" name="Google Shape;332;p50"/>
                  <p:cNvSpPr/>
                  <p:nvPr/>
                </p:nvSpPr>
                <p:spPr>
                  <a:xfrm>
                    <a:off x="5743568" y="3495669"/>
                    <a:ext cx="704850" cy="256222"/>
                  </a:xfrm>
                  <a:custGeom>
                    <a:rect b="b" l="l" r="r" t="t"/>
                    <a:pathLst>
                      <a:path extrusionOk="0" h="256222" w="704850">
                        <a:moveTo>
                          <a:pt x="690563" y="228600"/>
                        </a:moveTo>
                        <a:lnTo>
                          <a:pt x="666750" y="228600"/>
                        </a:lnTo>
                        <a:lnTo>
                          <a:pt x="666750" y="28575"/>
                        </a:lnTo>
                        <a:lnTo>
                          <a:pt x="690563" y="28575"/>
                        </a:lnTo>
                        <a:cubicBezTo>
                          <a:pt x="698183" y="28575"/>
                          <a:pt x="704850" y="21908"/>
                          <a:pt x="704850" y="14288"/>
                        </a:cubicBezTo>
                        <a:cubicBezTo>
                          <a:pt x="704850" y="6667"/>
                          <a:pt x="698183" y="0"/>
                          <a:pt x="690563" y="0"/>
                        </a:cubicBezTo>
                        <a:lnTo>
                          <a:pt x="14288" y="0"/>
                        </a:lnTo>
                        <a:cubicBezTo>
                          <a:pt x="6667" y="0"/>
                          <a:pt x="0" y="6667"/>
                          <a:pt x="0" y="14288"/>
                        </a:cubicBezTo>
                        <a:cubicBezTo>
                          <a:pt x="0" y="21908"/>
                          <a:pt x="6667" y="28575"/>
                          <a:pt x="14288" y="28575"/>
                        </a:cubicBezTo>
                        <a:lnTo>
                          <a:pt x="38100" y="28575"/>
                        </a:lnTo>
                        <a:lnTo>
                          <a:pt x="38100" y="227648"/>
                        </a:lnTo>
                        <a:lnTo>
                          <a:pt x="14288" y="227648"/>
                        </a:lnTo>
                        <a:cubicBezTo>
                          <a:pt x="6667" y="227648"/>
                          <a:pt x="0" y="234315"/>
                          <a:pt x="0" y="241935"/>
                        </a:cubicBezTo>
                        <a:cubicBezTo>
                          <a:pt x="0" y="249555"/>
                          <a:pt x="6667" y="256223"/>
                          <a:pt x="14288" y="256223"/>
                        </a:cubicBezTo>
                        <a:lnTo>
                          <a:pt x="690563" y="256223"/>
                        </a:lnTo>
                        <a:cubicBezTo>
                          <a:pt x="698183" y="256223"/>
                          <a:pt x="704850" y="249555"/>
                          <a:pt x="704850" y="241935"/>
                        </a:cubicBezTo>
                        <a:cubicBezTo>
                          <a:pt x="704850" y="234315"/>
                          <a:pt x="698183" y="228600"/>
                          <a:pt x="690563" y="228600"/>
                        </a:cubicBezTo>
                        <a:close/>
                        <a:moveTo>
                          <a:pt x="638175" y="228600"/>
                        </a:moveTo>
                        <a:lnTo>
                          <a:pt x="566738" y="228600"/>
                        </a:lnTo>
                        <a:lnTo>
                          <a:pt x="566738" y="28575"/>
                        </a:lnTo>
                        <a:lnTo>
                          <a:pt x="638175" y="28575"/>
                        </a:lnTo>
                        <a:lnTo>
                          <a:pt x="638175" y="228600"/>
                        </a:lnTo>
                        <a:close/>
                        <a:moveTo>
                          <a:pt x="266700" y="28575"/>
                        </a:moveTo>
                        <a:lnTo>
                          <a:pt x="338138" y="28575"/>
                        </a:lnTo>
                        <a:lnTo>
                          <a:pt x="338138" y="227648"/>
                        </a:lnTo>
                        <a:lnTo>
                          <a:pt x="266700" y="227648"/>
                        </a:lnTo>
                        <a:lnTo>
                          <a:pt x="266700" y="28575"/>
                        </a:lnTo>
                        <a:close/>
                        <a:moveTo>
                          <a:pt x="238125" y="228600"/>
                        </a:moveTo>
                        <a:lnTo>
                          <a:pt x="166688" y="228600"/>
                        </a:lnTo>
                        <a:lnTo>
                          <a:pt x="166688" y="28575"/>
                        </a:lnTo>
                        <a:lnTo>
                          <a:pt x="238125" y="28575"/>
                        </a:lnTo>
                        <a:lnTo>
                          <a:pt x="238125" y="228600"/>
                        </a:lnTo>
                        <a:close/>
                        <a:moveTo>
                          <a:pt x="366713" y="28575"/>
                        </a:moveTo>
                        <a:lnTo>
                          <a:pt x="438150" y="28575"/>
                        </a:lnTo>
                        <a:lnTo>
                          <a:pt x="438150" y="227648"/>
                        </a:lnTo>
                        <a:lnTo>
                          <a:pt x="366713" y="227648"/>
                        </a:lnTo>
                        <a:lnTo>
                          <a:pt x="366713" y="28575"/>
                        </a:lnTo>
                        <a:close/>
                        <a:moveTo>
                          <a:pt x="466725" y="28575"/>
                        </a:moveTo>
                        <a:lnTo>
                          <a:pt x="538163" y="28575"/>
                        </a:lnTo>
                        <a:lnTo>
                          <a:pt x="538163" y="227648"/>
                        </a:lnTo>
                        <a:lnTo>
                          <a:pt x="466725" y="227648"/>
                        </a:lnTo>
                        <a:lnTo>
                          <a:pt x="466725" y="28575"/>
                        </a:lnTo>
                        <a:close/>
                        <a:moveTo>
                          <a:pt x="66675" y="28575"/>
                        </a:moveTo>
                        <a:lnTo>
                          <a:pt x="138113" y="28575"/>
                        </a:lnTo>
                        <a:lnTo>
                          <a:pt x="138113" y="227648"/>
                        </a:lnTo>
                        <a:lnTo>
                          <a:pt x="66675" y="227648"/>
                        </a:lnTo>
                        <a:lnTo>
                          <a:pt x="66675"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33" name="Google Shape;333;p50"/>
                  <p:cNvSpPr/>
                  <p:nvPr/>
                </p:nvSpPr>
                <p:spPr>
                  <a:xfrm>
                    <a:off x="5804532" y="3341367"/>
                    <a:ext cx="582929" cy="113347"/>
                  </a:xfrm>
                  <a:custGeom>
                    <a:rect b="b" l="l" r="r" t="t"/>
                    <a:pathLst>
                      <a:path extrusionOk="0" h="113347" w="582929">
                        <a:moveTo>
                          <a:pt x="14288" y="84773"/>
                        </a:moveTo>
                        <a:cubicBezTo>
                          <a:pt x="6668" y="84773"/>
                          <a:pt x="0" y="91440"/>
                          <a:pt x="0" y="99060"/>
                        </a:cubicBezTo>
                        <a:cubicBezTo>
                          <a:pt x="0" y="106680"/>
                          <a:pt x="6668" y="113347"/>
                          <a:pt x="14288" y="113347"/>
                        </a:cubicBezTo>
                        <a:lnTo>
                          <a:pt x="568643" y="113347"/>
                        </a:lnTo>
                        <a:cubicBezTo>
                          <a:pt x="576263" y="113347"/>
                          <a:pt x="582930" y="106680"/>
                          <a:pt x="582930" y="99060"/>
                        </a:cubicBezTo>
                        <a:cubicBezTo>
                          <a:pt x="582930" y="91440"/>
                          <a:pt x="576263" y="84773"/>
                          <a:pt x="568643" y="84773"/>
                        </a:cubicBezTo>
                        <a:lnTo>
                          <a:pt x="539115" y="84773"/>
                        </a:lnTo>
                        <a:lnTo>
                          <a:pt x="539115" y="28575"/>
                        </a:lnTo>
                        <a:lnTo>
                          <a:pt x="568643" y="28575"/>
                        </a:lnTo>
                        <a:cubicBezTo>
                          <a:pt x="576263" y="28575"/>
                          <a:pt x="582930" y="21907"/>
                          <a:pt x="582930" y="14288"/>
                        </a:cubicBezTo>
                        <a:cubicBezTo>
                          <a:pt x="582930" y="6668"/>
                          <a:pt x="576263" y="0"/>
                          <a:pt x="568643" y="0"/>
                        </a:cubicBezTo>
                        <a:lnTo>
                          <a:pt x="14288" y="0"/>
                        </a:lnTo>
                        <a:cubicBezTo>
                          <a:pt x="6668" y="0"/>
                          <a:pt x="0" y="6668"/>
                          <a:pt x="0" y="14288"/>
                        </a:cubicBezTo>
                        <a:cubicBezTo>
                          <a:pt x="0" y="21907"/>
                          <a:pt x="6668" y="28575"/>
                          <a:pt x="14288" y="28575"/>
                        </a:cubicBezTo>
                        <a:lnTo>
                          <a:pt x="43815" y="28575"/>
                        </a:lnTo>
                        <a:lnTo>
                          <a:pt x="43815" y="84773"/>
                        </a:lnTo>
                        <a:lnTo>
                          <a:pt x="14288" y="84773"/>
                        </a:lnTo>
                        <a:close/>
                        <a:moveTo>
                          <a:pt x="277178" y="84773"/>
                        </a:moveTo>
                        <a:lnTo>
                          <a:pt x="189548" y="84773"/>
                        </a:lnTo>
                        <a:lnTo>
                          <a:pt x="189548" y="28575"/>
                        </a:lnTo>
                        <a:lnTo>
                          <a:pt x="277178" y="28575"/>
                        </a:lnTo>
                        <a:lnTo>
                          <a:pt x="277178" y="84773"/>
                        </a:lnTo>
                        <a:close/>
                        <a:moveTo>
                          <a:pt x="305753" y="28575"/>
                        </a:moveTo>
                        <a:lnTo>
                          <a:pt x="393383" y="28575"/>
                        </a:lnTo>
                        <a:lnTo>
                          <a:pt x="393383" y="84773"/>
                        </a:lnTo>
                        <a:lnTo>
                          <a:pt x="305753" y="84773"/>
                        </a:lnTo>
                        <a:lnTo>
                          <a:pt x="305753" y="28575"/>
                        </a:lnTo>
                        <a:close/>
                        <a:moveTo>
                          <a:pt x="510540" y="84773"/>
                        </a:moveTo>
                        <a:lnTo>
                          <a:pt x="422910" y="84773"/>
                        </a:lnTo>
                        <a:lnTo>
                          <a:pt x="422910" y="28575"/>
                        </a:lnTo>
                        <a:lnTo>
                          <a:pt x="510540" y="28575"/>
                        </a:lnTo>
                        <a:lnTo>
                          <a:pt x="510540" y="84773"/>
                        </a:lnTo>
                        <a:close/>
                        <a:moveTo>
                          <a:pt x="72390" y="28575"/>
                        </a:moveTo>
                        <a:lnTo>
                          <a:pt x="160020" y="28575"/>
                        </a:lnTo>
                        <a:lnTo>
                          <a:pt x="160020" y="84773"/>
                        </a:lnTo>
                        <a:lnTo>
                          <a:pt x="72390" y="84773"/>
                        </a:lnTo>
                        <a:lnTo>
                          <a:pt x="72390" y="28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34" name="Google Shape;334;p50"/>
                  <p:cNvSpPr/>
                  <p:nvPr/>
                </p:nvSpPr>
                <p:spPr>
                  <a:xfrm>
                    <a:off x="5805487" y="2867024"/>
                    <a:ext cx="581977" cy="433387"/>
                  </a:xfrm>
                  <a:custGeom>
                    <a:rect b="b" l="l" r="r" t="t"/>
                    <a:pathLst>
                      <a:path extrusionOk="0" h="433387" w="581977">
                        <a:moveTo>
                          <a:pt x="13335" y="433388"/>
                        </a:moveTo>
                        <a:lnTo>
                          <a:pt x="567690" y="433388"/>
                        </a:lnTo>
                        <a:cubicBezTo>
                          <a:pt x="575310" y="433388"/>
                          <a:pt x="581978" y="426720"/>
                          <a:pt x="581978" y="419100"/>
                        </a:cubicBezTo>
                        <a:cubicBezTo>
                          <a:pt x="581978" y="411480"/>
                          <a:pt x="575310" y="404813"/>
                          <a:pt x="567690" y="404813"/>
                        </a:cubicBezTo>
                        <a:lnTo>
                          <a:pt x="548640" y="404813"/>
                        </a:lnTo>
                        <a:cubicBezTo>
                          <a:pt x="541020" y="274320"/>
                          <a:pt x="436245" y="168593"/>
                          <a:pt x="305753" y="161925"/>
                        </a:cubicBezTo>
                        <a:lnTo>
                          <a:pt x="305753" y="124778"/>
                        </a:lnTo>
                        <a:lnTo>
                          <a:pt x="413385" y="124778"/>
                        </a:lnTo>
                        <a:cubicBezTo>
                          <a:pt x="421005" y="124778"/>
                          <a:pt x="427673" y="118110"/>
                          <a:pt x="427673" y="110490"/>
                        </a:cubicBezTo>
                        <a:lnTo>
                          <a:pt x="427673" y="38100"/>
                        </a:lnTo>
                        <a:cubicBezTo>
                          <a:pt x="427673" y="30480"/>
                          <a:pt x="421005" y="23813"/>
                          <a:pt x="413385" y="23813"/>
                        </a:cubicBezTo>
                        <a:lnTo>
                          <a:pt x="304800" y="23813"/>
                        </a:lnTo>
                        <a:lnTo>
                          <a:pt x="304800" y="14288"/>
                        </a:lnTo>
                        <a:cubicBezTo>
                          <a:pt x="304800" y="6667"/>
                          <a:pt x="298133" y="0"/>
                          <a:pt x="290513" y="0"/>
                        </a:cubicBezTo>
                        <a:cubicBezTo>
                          <a:pt x="282893" y="0"/>
                          <a:pt x="276225" y="6667"/>
                          <a:pt x="276225" y="14288"/>
                        </a:cubicBezTo>
                        <a:lnTo>
                          <a:pt x="276225" y="37148"/>
                        </a:lnTo>
                        <a:lnTo>
                          <a:pt x="276225" y="109538"/>
                        </a:lnTo>
                        <a:lnTo>
                          <a:pt x="276225" y="160973"/>
                        </a:lnTo>
                        <a:cubicBezTo>
                          <a:pt x="145733" y="168593"/>
                          <a:pt x="40005" y="273368"/>
                          <a:pt x="33338" y="404813"/>
                        </a:cubicBezTo>
                        <a:lnTo>
                          <a:pt x="14288" y="404813"/>
                        </a:lnTo>
                        <a:cubicBezTo>
                          <a:pt x="6668" y="404813"/>
                          <a:pt x="0" y="411480"/>
                          <a:pt x="0" y="419100"/>
                        </a:cubicBezTo>
                        <a:cubicBezTo>
                          <a:pt x="0" y="426720"/>
                          <a:pt x="5715" y="433388"/>
                          <a:pt x="13335" y="433388"/>
                        </a:cubicBezTo>
                        <a:close/>
                        <a:moveTo>
                          <a:pt x="398145" y="52388"/>
                        </a:moveTo>
                        <a:lnTo>
                          <a:pt x="398145" y="96203"/>
                        </a:lnTo>
                        <a:lnTo>
                          <a:pt x="304800" y="96203"/>
                        </a:lnTo>
                        <a:lnTo>
                          <a:pt x="304800" y="52388"/>
                        </a:lnTo>
                        <a:lnTo>
                          <a:pt x="398145" y="52388"/>
                        </a:lnTo>
                        <a:close/>
                        <a:moveTo>
                          <a:pt x="290513" y="189548"/>
                        </a:moveTo>
                        <a:cubicBezTo>
                          <a:pt x="412433" y="189548"/>
                          <a:pt x="512445" y="284798"/>
                          <a:pt x="519113" y="404813"/>
                        </a:cubicBezTo>
                        <a:lnTo>
                          <a:pt x="61913" y="404813"/>
                        </a:lnTo>
                        <a:cubicBezTo>
                          <a:pt x="68580" y="284798"/>
                          <a:pt x="168593" y="189548"/>
                          <a:pt x="290513" y="1895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grpSp>
          <p:grpSp>
            <p:nvGrpSpPr>
              <p:cNvPr id="335" name="Google Shape;335;p50"/>
              <p:cNvGrpSpPr/>
              <p:nvPr/>
            </p:nvGrpSpPr>
            <p:grpSpPr>
              <a:xfrm>
                <a:off x="1152691" y="4690266"/>
                <a:ext cx="4777494" cy="996739"/>
                <a:chOff x="1152691" y="4690266"/>
                <a:chExt cx="4777494" cy="996739"/>
              </a:xfrm>
            </p:grpSpPr>
            <p:sp>
              <p:nvSpPr>
                <p:cNvPr id="336" name="Google Shape;336;p50"/>
                <p:cNvSpPr/>
                <p:nvPr/>
              </p:nvSpPr>
              <p:spPr>
                <a:xfrm>
                  <a:off x="1649485" y="4800970"/>
                  <a:ext cx="4280700" cy="710400"/>
                </a:xfrm>
                <a:prstGeom prst="rect">
                  <a:avLst/>
                </a:prstGeom>
                <a:gradFill>
                  <a:gsLst>
                    <a:gs pos="0">
                      <a:srgbClr val="0F4F83"/>
                    </a:gs>
                    <a:gs pos="5000">
                      <a:srgbClr val="0F4F83"/>
                    </a:gs>
                    <a:gs pos="100000">
                      <a:srgbClr val="1875C5"/>
                    </a:gs>
                  </a:gsLst>
                  <a:lin ang="1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337" name="Google Shape;337;p50"/>
                <p:cNvGrpSpPr/>
                <p:nvPr/>
              </p:nvGrpSpPr>
              <p:grpSpPr>
                <a:xfrm>
                  <a:off x="2505225" y="4833650"/>
                  <a:ext cx="2604600" cy="639315"/>
                  <a:chOff x="2505225" y="4843175"/>
                  <a:chExt cx="2604600" cy="639315"/>
                </a:xfrm>
              </p:grpSpPr>
              <p:sp>
                <p:nvSpPr>
                  <p:cNvPr id="338" name="Google Shape;338;p50"/>
                  <p:cNvSpPr/>
                  <p:nvPr/>
                </p:nvSpPr>
                <p:spPr>
                  <a:xfrm>
                    <a:off x="2505231" y="5130590"/>
                    <a:ext cx="2162100" cy="351900"/>
                  </a:xfrm>
                  <a:prstGeom prst="rect">
                    <a:avLst/>
                  </a:prstGeom>
                  <a:noFill/>
                  <a:ln>
                    <a:noFill/>
                  </a:ln>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a:p>
                </p:txBody>
              </p:sp>
              <p:sp>
                <p:nvSpPr>
                  <p:cNvPr id="339" name="Google Shape;339;p50"/>
                  <p:cNvSpPr/>
                  <p:nvPr/>
                </p:nvSpPr>
                <p:spPr>
                  <a:xfrm>
                    <a:off x="2505225" y="4843175"/>
                    <a:ext cx="2604600" cy="579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700">
                        <a:solidFill>
                          <a:schemeClr val="lt1"/>
                        </a:solidFill>
                      </a:rPr>
                      <a:t>Reputational Damage</a:t>
                    </a:r>
                    <a:endParaRPr sz="1700">
                      <a:solidFill>
                        <a:schemeClr val="lt1"/>
                      </a:solidFill>
                    </a:endParaRPr>
                  </a:p>
                </p:txBody>
              </p:sp>
            </p:grpSp>
            <p:grpSp>
              <p:nvGrpSpPr>
                <p:cNvPr id="340" name="Google Shape;340;p50"/>
                <p:cNvGrpSpPr/>
                <p:nvPr/>
              </p:nvGrpSpPr>
              <p:grpSpPr>
                <a:xfrm>
                  <a:off x="1152691" y="4690266"/>
                  <a:ext cx="1010513" cy="996739"/>
                  <a:chOff x="1152691" y="4690266"/>
                  <a:chExt cx="1010513" cy="996739"/>
                </a:xfrm>
              </p:grpSpPr>
              <p:grpSp>
                <p:nvGrpSpPr>
                  <p:cNvPr id="341" name="Google Shape;341;p50"/>
                  <p:cNvGrpSpPr/>
                  <p:nvPr/>
                </p:nvGrpSpPr>
                <p:grpSpPr>
                  <a:xfrm>
                    <a:off x="1152691" y="4722914"/>
                    <a:ext cx="1010513" cy="964091"/>
                    <a:chOff x="1152691" y="4722914"/>
                    <a:chExt cx="1010513" cy="964091"/>
                  </a:xfrm>
                </p:grpSpPr>
                <p:sp>
                  <p:nvSpPr>
                    <p:cNvPr id="342" name="Google Shape;342;p50"/>
                    <p:cNvSpPr/>
                    <p:nvPr/>
                  </p:nvSpPr>
                  <p:spPr>
                    <a:xfrm>
                      <a:off x="1154901" y="4722914"/>
                      <a:ext cx="1007269" cy="363748"/>
                    </a:xfrm>
                    <a:custGeom>
                      <a:rect b="b" l="l" r="r" t="t"/>
                      <a:pathLst>
                        <a:path extrusionOk="0" h="326231" w="895350">
                          <a:moveTo>
                            <a:pt x="0" y="165913"/>
                          </a:moveTo>
                          <a:lnTo>
                            <a:pt x="452439" y="0"/>
                          </a:lnTo>
                          <a:lnTo>
                            <a:pt x="895350" y="159544"/>
                          </a:lnTo>
                          <a:lnTo>
                            <a:pt x="442914" y="326231"/>
                          </a:lnTo>
                          <a:lnTo>
                            <a:pt x="0" y="165913"/>
                          </a:lnTo>
                          <a:close/>
                        </a:path>
                      </a:pathLst>
                    </a:custGeom>
                    <a:solidFill>
                      <a:srgbClr val="1875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43" name="Google Shape;343;p50"/>
                    <p:cNvSpPr/>
                    <p:nvPr/>
                  </p:nvSpPr>
                  <p:spPr>
                    <a:xfrm>
                      <a:off x="1650151" y="4902441"/>
                      <a:ext cx="513052" cy="784564"/>
                    </a:xfrm>
                    <a:custGeom>
                      <a:rect b="b" l="l" r="r" t="t"/>
                      <a:pathLst>
                        <a:path extrusionOk="0" h="1042610" w="681797">
                          <a:moveTo>
                            <a:pt x="0" y="236537"/>
                          </a:moveTo>
                          <a:lnTo>
                            <a:pt x="681797" y="0"/>
                          </a:lnTo>
                          <a:cubicBezTo>
                            <a:pt x="680750" y="267758"/>
                            <a:pt x="679704" y="535517"/>
                            <a:pt x="678657" y="803275"/>
                          </a:cubicBezTo>
                          <a:lnTo>
                            <a:pt x="919" y="1042610"/>
                          </a:lnTo>
                          <a:cubicBezTo>
                            <a:pt x="613" y="773919"/>
                            <a:pt x="306" y="505228"/>
                            <a:pt x="0" y="236537"/>
                          </a:cubicBezTo>
                          <a:close/>
                        </a:path>
                      </a:pathLst>
                    </a:custGeom>
                    <a:solidFill>
                      <a:srgbClr val="1361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44" name="Google Shape;344;p50"/>
                    <p:cNvSpPr/>
                    <p:nvPr/>
                  </p:nvSpPr>
                  <p:spPr>
                    <a:xfrm flipH="1">
                      <a:off x="1154142" y="4906021"/>
                      <a:ext cx="496007" cy="780980"/>
                    </a:xfrm>
                    <a:custGeom>
                      <a:rect b="b" l="l" r="r" t="t"/>
                      <a:pathLst>
                        <a:path extrusionOk="0" h="1037847" w="681797">
                          <a:moveTo>
                            <a:pt x="0" y="231774"/>
                          </a:moveTo>
                          <a:lnTo>
                            <a:pt x="681797" y="0"/>
                          </a:lnTo>
                          <a:cubicBezTo>
                            <a:pt x="680750" y="267758"/>
                            <a:pt x="679704" y="530754"/>
                            <a:pt x="678657" y="798512"/>
                          </a:cubicBezTo>
                          <a:lnTo>
                            <a:pt x="919" y="1037847"/>
                          </a:lnTo>
                          <a:cubicBezTo>
                            <a:pt x="613" y="769156"/>
                            <a:pt x="306" y="500465"/>
                            <a:pt x="0" y="231774"/>
                          </a:cubicBezTo>
                          <a:close/>
                        </a:path>
                      </a:pathLst>
                    </a:custGeom>
                    <a:solidFill>
                      <a:srgbClr val="1875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45" name="Google Shape;345;p50"/>
                    <p:cNvSpPr/>
                    <p:nvPr/>
                  </p:nvSpPr>
                  <p:spPr>
                    <a:xfrm flipH="1">
                      <a:off x="1372026" y="5016916"/>
                      <a:ext cx="278123" cy="669976"/>
                    </a:xfrm>
                    <a:custGeom>
                      <a:rect b="b" l="l" r="r" t="t"/>
                      <a:pathLst>
                        <a:path extrusionOk="0" h="890334" w="382300">
                          <a:moveTo>
                            <a:pt x="0" y="84261"/>
                          </a:moveTo>
                          <a:lnTo>
                            <a:pt x="227754" y="0"/>
                          </a:lnTo>
                          <a:lnTo>
                            <a:pt x="382300" y="752619"/>
                          </a:lnTo>
                          <a:lnTo>
                            <a:pt x="919" y="890334"/>
                          </a:lnTo>
                          <a:cubicBezTo>
                            <a:pt x="613" y="621643"/>
                            <a:pt x="306" y="352952"/>
                            <a:pt x="0" y="84261"/>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46" name="Google Shape;346;p50"/>
                    <p:cNvSpPr/>
                    <p:nvPr/>
                  </p:nvSpPr>
                  <p:spPr>
                    <a:xfrm rot="1183513">
                      <a:off x="1143637" y="4980995"/>
                      <a:ext cx="518207" cy="36345"/>
                    </a:xfrm>
                    <a:prstGeom prst="ellipse">
                      <a:avLst/>
                    </a:prstGeom>
                    <a:gradFill>
                      <a:gsLst>
                        <a:gs pos="0">
                          <a:srgbClr val="FFFFFF">
                            <a:alpha val="62745"/>
                          </a:srgbClr>
                        </a:gs>
                        <a:gs pos="97345">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47" name="Google Shape;347;p50"/>
                  <p:cNvSpPr txBox="1"/>
                  <p:nvPr/>
                </p:nvSpPr>
                <p:spPr>
                  <a:xfrm>
                    <a:off x="1450953" y="4690266"/>
                    <a:ext cx="404400" cy="41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 sz="1600" u="none" cap="none" strike="noStrike">
                        <a:solidFill>
                          <a:srgbClr val="FFFFFF"/>
                        </a:solidFill>
                        <a:latin typeface="Gill Sans"/>
                        <a:ea typeface="Gill Sans"/>
                        <a:cs typeface="Gill Sans"/>
                        <a:sym typeface="Gill Sans"/>
                      </a:rPr>
                      <a:t>04</a:t>
                    </a:r>
                    <a:endParaRPr b="0" i="0" sz="1600" u="none" cap="none" strike="noStrike">
                      <a:solidFill>
                        <a:srgbClr val="FFFFFF"/>
                      </a:solidFill>
                      <a:latin typeface="Gill Sans"/>
                      <a:ea typeface="Gill Sans"/>
                      <a:cs typeface="Gill Sans"/>
                      <a:sym typeface="Gill Sans"/>
                    </a:endParaRPr>
                  </a:p>
                </p:txBody>
              </p:sp>
            </p:grpSp>
          </p:grpSp>
        </p:grpSp>
        <p:grpSp>
          <p:nvGrpSpPr>
            <p:cNvPr id="348" name="Google Shape;348;p50"/>
            <p:cNvGrpSpPr/>
            <p:nvPr/>
          </p:nvGrpSpPr>
          <p:grpSpPr>
            <a:xfrm>
              <a:off x="1152691" y="5478116"/>
              <a:ext cx="6846963" cy="1240373"/>
              <a:chOff x="1152691" y="5438159"/>
              <a:chExt cx="6846963" cy="1240373"/>
            </a:xfrm>
          </p:grpSpPr>
          <p:grpSp>
            <p:nvGrpSpPr>
              <p:cNvPr id="349" name="Google Shape;349;p50"/>
              <p:cNvGrpSpPr/>
              <p:nvPr/>
            </p:nvGrpSpPr>
            <p:grpSpPr>
              <a:xfrm>
                <a:off x="5926460" y="5438159"/>
                <a:ext cx="2073194" cy="1062624"/>
                <a:chOff x="5926460" y="5438159"/>
                <a:chExt cx="2073194" cy="1062624"/>
              </a:xfrm>
            </p:grpSpPr>
            <p:sp>
              <p:nvSpPr>
                <p:cNvPr id="350" name="Google Shape;350;p50"/>
                <p:cNvSpPr/>
                <p:nvPr/>
              </p:nvSpPr>
              <p:spPr>
                <a:xfrm>
                  <a:off x="5926460" y="5438159"/>
                  <a:ext cx="376950" cy="1062624"/>
                </a:xfrm>
                <a:custGeom>
                  <a:rect b="b" l="l" r="r" t="t"/>
                  <a:pathLst>
                    <a:path extrusionOk="0" h="1707026" w="466811">
                      <a:moveTo>
                        <a:pt x="1703" y="1707026"/>
                      </a:moveTo>
                      <a:cubicBezTo>
                        <a:pt x="2077" y="1326339"/>
                        <a:pt x="-334" y="952925"/>
                        <a:pt x="40" y="572238"/>
                      </a:cubicBezTo>
                      <a:lnTo>
                        <a:pt x="466811" y="0"/>
                      </a:lnTo>
                      <a:lnTo>
                        <a:pt x="466580" y="1148253"/>
                      </a:lnTo>
                      <a:lnTo>
                        <a:pt x="1703" y="1707026"/>
                      </a:lnTo>
                      <a:close/>
                    </a:path>
                  </a:pathLst>
                </a:custGeom>
                <a:solidFill>
                  <a:srgbClr val="193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51" name="Google Shape;351;p50"/>
                <p:cNvSpPr/>
                <p:nvPr/>
              </p:nvSpPr>
              <p:spPr>
                <a:xfrm>
                  <a:off x="6300510" y="5438159"/>
                  <a:ext cx="1699144" cy="708764"/>
                </a:xfrm>
                <a:custGeom>
                  <a:rect b="b" l="l" r="r" t="t"/>
                  <a:pathLst>
                    <a:path extrusionOk="0" h="824144" w="1802805">
                      <a:moveTo>
                        <a:pt x="0" y="0"/>
                      </a:moveTo>
                      <a:lnTo>
                        <a:pt x="1802805" y="0"/>
                      </a:lnTo>
                      <a:lnTo>
                        <a:pt x="1391456" y="412072"/>
                      </a:lnTo>
                      <a:lnTo>
                        <a:pt x="1802805" y="824144"/>
                      </a:lnTo>
                      <a:lnTo>
                        <a:pt x="0" y="824144"/>
                      </a:lnTo>
                      <a:lnTo>
                        <a:pt x="0" y="0"/>
                      </a:lnTo>
                      <a:close/>
                    </a:path>
                  </a:pathLst>
                </a:custGeom>
                <a:solidFill>
                  <a:srgbClr val="2248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352" name="Google Shape;352;p50"/>
                <p:cNvGrpSpPr/>
                <p:nvPr/>
              </p:nvGrpSpPr>
              <p:grpSpPr>
                <a:xfrm>
                  <a:off x="6653701" y="5493113"/>
                  <a:ext cx="656726" cy="578605"/>
                  <a:chOff x="8960918" y="5352764"/>
                  <a:chExt cx="696496" cy="613644"/>
                </a:xfrm>
              </p:grpSpPr>
              <p:sp>
                <p:nvSpPr>
                  <p:cNvPr id="353" name="Google Shape;353;p50"/>
                  <p:cNvSpPr/>
                  <p:nvPr/>
                </p:nvSpPr>
                <p:spPr>
                  <a:xfrm>
                    <a:off x="9072534" y="5463982"/>
                    <a:ext cx="52559" cy="52559"/>
                  </a:xfrm>
                  <a:custGeom>
                    <a:rect b="b" l="l" r="r" t="t"/>
                    <a:pathLst>
                      <a:path extrusionOk="0" h="62757" w="62757">
                        <a:moveTo>
                          <a:pt x="31379" y="0"/>
                        </a:moveTo>
                        <a:cubicBezTo>
                          <a:pt x="48708" y="0"/>
                          <a:pt x="62757" y="14049"/>
                          <a:pt x="62757" y="31379"/>
                        </a:cubicBezTo>
                        <a:cubicBezTo>
                          <a:pt x="62757" y="48708"/>
                          <a:pt x="48708" y="62757"/>
                          <a:pt x="31379" y="62757"/>
                        </a:cubicBezTo>
                        <a:cubicBezTo>
                          <a:pt x="14049" y="62757"/>
                          <a:pt x="0" y="48708"/>
                          <a:pt x="0" y="31379"/>
                        </a:cubicBezTo>
                        <a:cubicBezTo>
                          <a:pt x="0" y="14049"/>
                          <a:pt x="14049" y="0"/>
                          <a:pt x="31379" y="0"/>
                        </a:cubicBezTo>
                        <a:close/>
                        <a:moveTo>
                          <a:pt x="31378" y="11103"/>
                        </a:moveTo>
                        <a:cubicBezTo>
                          <a:pt x="20180" y="11103"/>
                          <a:pt x="11103" y="20180"/>
                          <a:pt x="11103" y="31378"/>
                        </a:cubicBezTo>
                        <a:cubicBezTo>
                          <a:pt x="11103" y="42576"/>
                          <a:pt x="20180" y="51653"/>
                          <a:pt x="31378" y="51653"/>
                        </a:cubicBezTo>
                        <a:cubicBezTo>
                          <a:pt x="42576" y="51653"/>
                          <a:pt x="51653" y="42576"/>
                          <a:pt x="51653" y="31378"/>
                        </a:cubicBezTo>
                        <a:cubicBezTo>
                          <a:pt x="51653" y="20180"/>
                          <a:pt x="42576" y="11103"/>
                          <a:pt x="31378" y="11103"/>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54" name="Google Shape;354;p50"/>
                  <p:cNvSpPr/>
                  <p:nvPr/>
                </p:nvSpPr>
                <p:spPr>
                  <a:xfrm>
                    <a:off x="9132082" y="5873137"/>
                    <a:ext cx="40691" cy="40691"/>
                  </a:xfrm>
                  <a:custGeom>
                    <a:rect b="b" l="l" r="r" t="t"/>
                    <a:pathLst>
                      <a:path extrusionOk="0" h="71076" w="71076">
                        <a:moveTo>
                          <a:pt x="35539" y="0"/>
                        </a:moveTo>
                        <a:cubicBezTo>
                          <a:pt x="55165" y="0"/>
                          <a:pt x="71076" y="15911"/>
                          <a:pt x="71076" y="35539"/>
                        </a:cubicBezTo>
                        <a:cubicBezTo>
                          <a:pt x="71076" y="55165"/>
                          <a:pt x="55165" y="71076"/>
                          <a:pt x="35539" y="71076"/>
                        </a:cubicBezTo>
                        <a:cubicBezTo>
                          <a:pt x="15911" y="71076"/>
                          <a:pt x="0" y="55165"/>
                          <a:pt x="0" y="35539"/>
                        </a:cubicBezTo>
                        <a:cubicBezTo>
                          <a:pt x="0" y="15911"/>
                          <a:pt x="15911" y="0"/>
                          <a:pt x="35539" y="0"/>
                        </a:cubicBezTo>
                        <a:close/>
                        <a:moveTo>
                          <a:pt x="35539" y="15478"/>
                        </a:moveTo>
                        <a:cubicBezTo>
                          <a:pt x="24460" y="15478"/>
                          <a:pt x="15478" y="24460"/>
                          <a:pt x="15478" y="35539"/>
                        </a:cubicBezTo>
                        <a:cubicBezTo>
                          <a:pt x="15478" y="46617"/>
                          <a:pt x="24460" y="55599"/>
                          <a:pt x="35539" y="55599"/>
                        </a:cubicBezTo>
                        <a:cubicBezTo>
                          <a:pt x="46617" y="55599"/>
                          <a:pt x="55599" y="46617"/>
                          <a:pt x="55599" y="35539"/>
                        </a:cubicBezTo>
                        <a:cubicBezTo>
                          <a:pt x="55599" y="24460"/>
                          <a:pt x="46617" y="15478"/>
                          <a:pt x="35539" y="15478"/>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55" name="Google Shape;355;p50"/>
                  <p:cNvSpPr/>
                  <p:nvPr/>
                </p:nvSpPr>
                <p:spPr>
                  <a:xfrm>
                    <a:off x="9495679" y="5814314"/>
                    <a:ext cx="50335" cy="50335"/>
                  </a:xfrm>
                  <a:custGeom>
                    <a:rect b="b" l="l" r="r" t="t"/>
                    <a:pathLst>
                      <a:path extrusionOk="0" h="66013" w="66013">
                        <a:moveTo>
                          <a:pt x="33007" y="0"/>
                        </a:moveTo>
                        <a:lnTo>
                          <a:pt x="66013" y="33007"/>
                        </a:lnTo>
                        <a:lnTo>
                          <a:pt x="33007" y="66013"/>
                        </a:lnTo>
                        <a:lnTo>
                          <a:pt x="0" y="33007"/>
                        </a:lnTo>
                        <a:lnTo>
                          <a:pt x="33007" y="0"/>
                        </a:lnTo>
                        <a:close/>
                        <a:moveTo>
                          <a:pt x="33007" y="17609"/>
                        </a:moveTo>
                        <a:lnTo>
                          <a:pt x="17609" y="33007"/>
                        </a:lnTo>
                        <a:lnTo>
                          <a:pt x="33007" y="48404"/>
                        </a:lnTo>
                        <a:lnTo>
                          <a:pt x="48404" y="33007"/>
                        </a:lnTo>
                        <a:lnTo>
                          <a:pt x="33007" y="17609"/>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56" name="Google Shape;356;p50"/>
                  <p:cNvSpPr/>
                  <p:nvPr/>
                </p:nvSpPr>
                <p:spPr>
                  <a:xfrm>
                    <a:off x="9331100" y="5405746"/>
                    <a:ext cx="55332" cy="55332"/>
                  </a:xfrm>
                  <a:custGeom>
                    <a:rect b="b" l="l" r="r" t="t"/>
                    <a:pathLst>
                      <a:path extrusionOk="0" h="96649" w="96649">
                        <a:moveTo>
                          <a:pt x="48325" y="0"/>
                        </a:moveTo>
                        <a:lnTo>
                          <a:pt x="96649" y="48325"/>
                        </a:lnTo>
                        <a:lnTo>
                          <a:pt x="48325" y="96649"/>
                        </a:lnTo>
                        <a:lnTo>
                          <a:pt x="0" y="48325"/>
                        </a:lnTo>
                        <a:lnTo>
                          <a:pt x="48325" y="0"/>
                        </a:lnTo>
                        <a:close/>
                        <a:moveTo>
                          <a:pt x="48325" y="23527"/>
                        </a:moveTo>
                        <a:lnTo>
                          <a:pt x="23527" y="48325"/>
                        </a:lnTo>
                        <a:lnTo>
                          <a:pt x="48325" y="73122"/>
                        </a:lnTo>
                        <a:lnTo>
                          <a:pt x="73122" y="48325"/>
                        </a:lnTo>
                        <a:lnTo>
                          <a:pt x="48325" y="23527"/>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57" name="Google Shape;357;p50"/>
                  <p:cNvSpPr/>
                  <p:nvPr/>
                </p:nvSpPr>
                <p:spPr>
                  <a:xfrm flipH="1">
                    <a:off x="8960918" y="5352764"/>
                    <a:ext cx="696496" cy="613644"/>
                  </a:xfrm>
                  <a:custGeom>
                    <a:rect b="b" l="l" r="r" t="t"/>
                    <a:pathLst>
                      <a:path extrusionOk="0" h="1136378" w="1190592">
                        <a:moveTo>
                          <a:pt x="584011" y="0"/>
                        </a:moveTo>
                        <a:cubicBezTo>
                          <a:pt x="665392" y="0"/>
                          <a:pt x="735215" y="143093"/>
                          <a:pt x="765041" y="347024"/>
                        </a:cubicBezTo>
                        <a:lnTo>
                          <a:pt x="774889" y="438779"/>
                        </a:lnTo>
                        <a:lnTo>
                          <a:pt x="796277" y="450053"/>
                        </a:lnTo>
                        <a:cubicBezTo>
                          <a:pt x="1056974" y="597659"/>
                          <a:pt x="1225128" y="765709"/>
                          <a:pt x="1184570" y="848438"/>
                        </a:cubicBezTo>
                        <a:cubicBezTo>
                          <a:pt x="1155600" y="907530"/>
                          <a:pt x="1027001" y="909105"/>
                          <a:pt x="855170" y="863024"/>
                        </a:cubicBezTo>
                        <a:lnTo>
                          <a:pt x="756907" y="832690"/>
                        </a:lnTo>
                        <a:lnTo>
                          <a:pt x="746926" y="885869"/>
                        </a:lnTo>
                        <a:cubicBezTo>
                          <a:pt x="711620" y="1037008"/>
                          <a:pt x="651828" y="1136378"/>
                          <a:pt x="584011" y="1136378"/>
                        </a:cubicBezTo>
                        <a:cubicBezTo>
                          <a:pt x="489068" y="1136378"/>
                          <a:pt x="409854" y="941613"/>
                          <a:pt x="391534" y="682699"/>
                        </a:cubicBezTo>
                        <a:lnTo>
                          <a:pt x="390987" y="667019"/>
                        </a:lnTo>
                        <a:lnTo>
                          <a:pt x="288592" y="604836"/>
                        </a:lnTo>
                        <a:cubicBezTo>
                          <a:pt x="89833" y="475160"/>
                          <a:pt x="-28742" y="341564"/>
                          <a:pt x="6022" y="270654"/>
                        </a:cubicBezTo>
                        <a:cubicBezTo>
                          <a:pt x="34992" y="211562"/>
                          <a:pt x="163591" y="209987"/>
                          <a:pt x="335421" y="256068"/>
                        </a:cubicBezTo>
                        <a:lnTo>
                          <a:pt x="415418" y="280763"/>
                        </a:lnTo>
                        <a:lnTo>
                          <a:pt x="421096" y="250509"/>
                        </a:lnTo>
                        <a:cubicBezTo>
                          <a:pt x="456403" y="99370"/>
                          <a:pt x="516194" y="0"/>
                          <a:pt x="584011" y="0"/>
                        </a:cubicBez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358" name="Google Shape;358;p50"/>
                <p:cNvGrpSpPr/>
                <p:nvPr/>
              </p:nvGrpSpPr>
              <p:grpSpPr>
                <a:xfrm>
                  <a:off x="6808687" y="5610516"/>
                  <a:ext cx="345992" cy="343588"/>
                  <a:chOff x="5810250" y="3067056"/>
                  <a:chExt cx="571510" cy="571503"/>
                </a:xfrm>
              </p:grpSpPr>
              <p:sp>
                <p:nvSpPr>
                  <p:cNvPr id="359" name="Google Shape;359;p50"/>
                  <p:cNvSpPr/>
                  <p:nvPr/>
                </p:nvSpPr>
                <p:spPr>
                  <a:xfrm>
                    <a:off x="5810250" y="3276621"/>
                    <a:ext cx="409575" cy="361938"/>
                  </a:xfrm>
                  <a:custGeom>
                    <a:rect b="b" l="l" r="r" t="t"/>
                    <a:pathLst>
                      <a:path extrusionOk="0" h="361938" w="409575">
                        <a:moveTo>
                          <a:pt x="9525" y="361939"/>
                        </a:moveTo>
                        <a:lnTo>
                          <a:pt x="400050" y="361939"/>
                        </a:lnTo>
                        <a:cubicBezTo>
                          <a:pt x="405311" y="361939"/>
                          <a:pt x="409575" y="357674"/>
                          <a:pt x="409575" y="352414"/>
                        </a:cubicBezTo>
                        <a:lnTo>
                          <a:pt x="409575" y="304789"/>
                        </a:lnTo>
                        <a:cubicBezTo>
                          <a:pt x="409575" y="299528"/>
                          <a:pt x="405311" y="295264"/>
                          <a:pt x="400050" y="295264"/>
                        </a:cubicBezTo>
                        <a:lnTo>
                          <a:pt x="381000" y="295264"/>
                        </a:lnTo>
                        <a:lnTo>
                          <a:pt x="381000" y="228589"/>
                        </a:lnTo>
                        <a:lnTo>
                          <a:pt x="361950" y="228589"/>
                        </a:lnTo>
                        <a:lnTo>
                          <a:pt x="361950" y="295264"/>
                        </a:lnTo>
                        <a:lnTo>
                          <a:pt x="333375" y="295264"/>
                        </a:lnTo>
                        <a:lnTo>
                          <a:pt x="333375" y="228589"/>
                        </a:lnTo>
                        <a:lnTo>
                          <a:pt x="314325" y="228589"/>
                        </a:lnTo>
                        <a:lnTo>
                          <a:pt x="314325" y="295264"/>
                        </a:lnTo>
                        <a:lnTo>
                          <a:pt x="285750" y="295264"/>
                        </a:lnTo>
                        <a:lnTo>
                          <a:pt x="285750" y="209539"/>
                        </a:lnTo>
                        <a:lnTo>
                          <a:pt x="266700" y="209539"/>
                        </a:lnTo>
                        <a:lnTo>
                          <a:pt x="266700" y="295264"/>
                        </a:lnTo>
                        <a:lnTo>
                          <a:pt x="238125" y="295264"/>
                        </a:lnTo>
                        <a:lnTo>
                          <a:pt x="238125" y="123814"/>
                        </a:lnTo>
                        <a:lnTo>
                          <a:pt x="19050" y="123814"/>
                        </a:lnTo>
                        <a:lnTo>
                          <a:pt x="19050" y="101458"/>
                        </a:lnTo>
                        <a:lnTo>
                          <a:pt x="204788" y="19915"/>
                        </a:lnTo>
                        <a:lnTo>
                          <a:pt x="244345" y="37288"/>
                        </a:lnTo>
                        <a:lnTo>
                          <a:pt x="251965" y="19839"/>
                        </a:lnTo>
                        <a:lnTo>
                          <a:pt x="208578" y="789"/>
                        </a:lnTo>
                        <a:cubicBezTo>
                          <a:pt x="206147" y="-263"/>
                          <a:pt x="203390" y="-263"/>
                          <a:pt x="200958" y="789"/>
                        </a:cubicBezTo>
                        <a:lnTo>
                          <a:pt x="5696" y="86514"/>
                        </a:lnTo>
                        <a:cubicBezTo>
                          <a:pt x="2234" y="88034"/>
                          <a:pt x="-1" y="91457"/>
                          <a:pt x="0" y="95239"/>
                        </a:cubicBezTo>
                        <a:lnTo>
                          <a:pt x="0" y="133339"/>
                        </a:lnTo>
                        <a:cubicBezTo>
                          <a:pt x="0" y="138599"/>
                          <a:pt x="4265" y="142864"/>
                          <a:pt x="9525" y="142864"/>
                        </a:cubicBezTo>
                        <a:lnTo>
                          <a:pt x="28575" y="142864"/>
                        </a:lnTo>
                        <a:lnTo>
                          <a:pt x="28575" y="295264"/>
                        </a:lnTo>
                        <a:lnTo>
                          <a:pt x="9525" y="295264"/>
                        </a:lnTo>
                        <a:cubicBezTo>
                          <a:pt x="4265" y="295264"/>
                          <a:pt x="0" y="299528"/>
                          <a:pt x="0" y="304789"/>
                        </a:cubicBezTo>
                        <a:lnTo>
                          <a:pt x="0" y="352414"/>
                        </a:lnTo>
                        <a:cubicBezTo>
                          <a:pt x="0" y="357674"/>
                          <a:pt x="4265" y="361939"/>
                          <a:pt x="9525" y="361939"/>
                        </a:cubicBezTo>
                        <a:close/>
                        <a:moveTo>
                          <a:pt x="219075" y="295264"/>
                        </a:moveTo>
                        <a:lnTo>
                          <a:pt x="190500" y="295264"/>
                        </a:lnTo>
                        <a:lnTo>
                          <a:pt x="190500" y="142864"/>
                        </a:lnTo>
                        <a:lnTo>
                          <a:pt x="219075" y="142864"/>
                        </a:lnTo>
                        <a:close/>
                        <a:moveTo>
                          <a:pt x="171450" y="142864"/>
                        </a:moveTo>
                        <a:lnTo>
                          <a:pt x="171450" y="295264"/>
                        </a:lnTo>
                        <a:lnTo>
                          <a:pt x="142875" y="295264"/>
                        </a:lnTo>
                        <a:lnTo>
                          <a:pt x="142875" y="142864"/>
                        </a:lnTo>
                        <a:close/>
                        <a:moveTo>
                          <a:pt x="95250" y="295264"/>
                        </a:moveTo>
                        <a:lnTo>
                          <a:pt x="95250" y="142864"/>
                        </a:lnTo>
                        <a:lnTo>
                          <a:pt x="123825" y="142864"/>
                        </a:lnTo>
                        <a:lnTo>
                          <a:pt x="123825" y="295264"/>
                        </a:lnTo>
                        <a:close/>
                        <a:moveTo>
                          <a:pt x="47625" y="142864"/>
                        </a:moveTo>
                        <a:lnTo>
                          <a:pt x="76200" y="142864"/>
                        </a:lnTo>
                        <a:lnTo>
                          <a:pt x="76200" y="295264"/>
                        </a:lnTo>
                        <a:lnTo>
                          <a:pt x="47625" y="295264"/>
                        </a:lnTo>
                        <a:close/>
                        <a:moveTo>
                          <a:pt x="19050" y="314314"/>
                        </a:moveTo>
                        <a:lnTo>
                          <a:pt x="390525" y="314314"/>
                        </a:lnTo>
                        <a:lnTo>
                          <a:pt x="390525" y="342889"/>
                        </a:lnTo>
                        <a:lnTo>
                          <a:pt x="19050" y="3428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60" name="Google Shape;360;p50"/>
                  <p:cNvSpPr/>
                  <p:nvPr/>
                </p:nvSpPr>
                <p:spPr>
                  <a:xfrm>
                    <a:off x="5981707" y="3314709"/>
                    <a:ext cx="66675" cy="66675"/>
                  </a:xfrm>
                  <a:custGeom>
                    <a:rect b="b" l="l" r="r" t="t"/>
                    <a:pathLst>
                      <a:path extrusionOk="0" h="66675" w="66675">
                        <a:moveTo>
                          <a:pt x="0" y="33338"/>
                        </a:moveTo>
                        <a:cubicBezTo>
                          <a:pt x="0" y="51749"/>
                          <a:pt x="14926" y="66675"/>
                          <a:pt x="33338" y="66675"/>
                        </a:cubicBezTo>
                        <a:cubicBezTo>
                          <a:pt x="51749" y="66675"/>
                          <a:pt x="66675" y="51749"/>
                          <a:pt x="66675" y="33338"/>
                        </a:cubicBezTo>
                        <a:cubicBezTo>
                          <a:pt x="66675" y="14926"/>
                          <a:pt x="51749" y="0"/>
                          <a:pt x="33338" y="0"/>
                        </a:cubicBezTo>
                        <a:cubicBezTo>
                          <a:pt x="14926" y="0"/>
                          <a:pt x="0" y="14926"/>
                          <a:pt x="0" y="33338"/>
                        </a:cubicBezTo>
                        <a:close/>
                        <a:moveTo>
                          <a:pt x="47625" y="33338"/>
                        </a:moveTo>
                        <a:cubicBezTo>
                          <a:pt x="47625" y="41228"/>
                          <a:pt x="41228" y="47625"/>
                          <a:pt x="33338" y="47625"/>
                        </a:cubicBezTo>
                        <a:cubicBezTo>
                          <a:pt x="25447" y="47625"/>
                          <a:pt x="19050" y="41228"/>
                          <a:pt x="19050" y="33338"/>
                        </a:cubicBezTo>
                        <a:cubicBezTo>
                          <a:pt x="19050" y="25447"/>
                          <a:pt x="25447" y="19050"/>
                          <a:pt x="33338" y="19050"/>
                        </a:cubicBezTo>
                        <a:cubicBezTo>
                          <a:pt x="41228" y="19050"/>
                          <a:pt x="47625" y="25447"/>
                          <a:pt x="47625" y="33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61" name="Google Shape;361;p50"/>
                  <p:cNvSpPr/>
                  <p:nvPr/>
                </p:nvSpPr>
                <p:spPr>
                  <a:xfrm>
                    <a:off x="6048391" y="3067056"/>
                    <a:ext cx="333369" cy="419100"/>
                  </a:xfrm>
                  <a:custGeom>
                    <a:rect b="b" l="l" r="r" t="t"/>
                    <a:pathLst>
                      <a:path extrusionOk="0" h="419100" w="333369">
                        <a:moveTo>
                          <a:pt x="323844" y="57150"/>
                        </a:moveTo>
                        <a:lnTo>
                          <a:pt x="234481" y="57150"/>
                        </a:lnTo>
                        <a:lnTo>
                          <a:pt x="208592" y="5267"/>
                        </a:lnTo>
                        <a:cubicBezTo>
                          <a:pt x="206971" y="2023"/>
                          <a:pt x="203646" y="-20"/>
                          <a:pt x="200019" y="0"/>
                        </a:cubicBezTo>
                        <a:lnTo>
                          <a:pt x="76194" y="0"/>
                        </a:lnTo>
                        <a:cubicBezTo>
                          <a:pt x="70934" y="-29"/>
                          <a:pt x="66646" y="4212"/>
                          <a:pt x="66617" y="9473"/>
                        </a:cubicBezTo>
                        <a:cubicBezTo>
                          <a:pt x="66609" y="10968"/>
                          <a:pt x="66953" y="12445"/>
                          <a:pt x="67622" y="13783"/>
                        </a:cubicBezTo>
                        <a:lnTo>
                          <a:pt x="89358" y="57150"/>
                        </a:lnTo>
                        <a:lnTo>
                          <a:pt x="31665" y="57150"/>
                        </a:lnTo>
                        <a:cubicBezTo>
                          <a:pt x="14174" y="57153"/>
                          <a:pt x="-3" y="71335"/>
                          <a:pt x="0" y="88826"/>
                        </a:cubicBezTo>
                        <a:cubicBezTo>
                          <a:pt x="2" y="102452"/>
                          <a:pt x="8719" y="114549"/>
                          <a:pt x="21645" y="118863"/>
                        </a:cubicBezTo>
                        <a:lnTo>
                          <a:pt x="28569" y="121168"/>
                        </a:lnTo>
                        <a:lnTo>
                          <a:pt x="28569" y="200025"/>
                        </a:lnTo>
                        <a:cubicBezTo>
                          <a:pt x="28595" y="211010"/>
                          <a:pt x="34916" y="221008"/>
                          <a:pt x="44828" y="225743"/>
                        </a:cubicBezTo>
                        <a:lnTo>
                          <a:pt x="25226" y="257556"/>
                        </a:lnTo>
                        <a:cubicBezTo>
                          <a:pt x="14947" y="274253"/>
                          <a:pt x="9509" y="293479"/>
                          <a:pt x="9519" y="313087"/>
                        </a:cubicBezTo>
                        <a:cubicBezTo>
                          <a:pt x="9565" y="335817"/>
                          <a:pt x="16911" y="357932"/>
                          <a:pt x="30474" y="376171"/>
                        </a:cubicBezTo>
                        <a:cubicBezTo>
                          <a:pt x="43556" y="393867"/>
                          <a:pt x="61832" y="407039"/>
                          <a:pt x="82757" y="413852"/>
                        </a:cubicBezTo>
                        <a:cubicBezTo>
                          <a:pt x="93330" y="417348"/>
                          <a:pt x="104397" y="419120"/>
                          <a:pt x="115533" y="419100"/>
                        </a:cubicBezTo>
                        <a:lnTo>
                          <a:pt x="151156" y="419100"/>
                        </a:lnTo>
                        <a:cubicBezTo>
                          <a:pt x="209678" y="419032"/>
                          <a:pt x="257101" y="371609"/>
                          <a:pt x="257169" y="313087"/>
                        </a:cubicBezTo>
                        <a:lnTo>
                          <a:pt x="257169" y="305467"/>
                        </a:lnTo>
                        <a:cubicBezTo>
                          <a:pt x="257205" y="284545"/>
                          <a:pt x="251011" y="264086"/>
                          <a:pt x="239377" y="246698"/>
                        </a:cubicBezTo>
                        <a:lnTo>
                          <a:pt x="227337" y="228600"/>
                        </a:lnTo>
                        <a:lnTo>
                          <a:pt x="323844" y="228600"/>
                        </a:lnTo>
                        <a:cubicBezTo>
                          <a:pt x="329105" y="228600"/>
                          <a:pt x="333369" y="224336"/>
                          <a:pt x="333369" y="219075"/>
                        </a:cubicBezTo>
                        <a:lnTo>
                          <a:pt x="333369" y="66675"/>
                        </a:lnTo>
                        <a:cubicBezTo>
                          <a:pt x="333369" y="61415"/>
                          <a:pt x="329105" y="57150"/>
                          <a:pt x="323844" y="57150"/>
                        </a:cubicBezTo>
                        <a:close/>
                        <a:moveTo>
                          <a:pt x="213183" y="57150"/>
                        </a:moveTo>
                        <a:lnTo>
                          <a:pt x="177331" y="57150"/>
                        </a:lnTo>
                        <a:lnTo>
                          <a:pt x="195257" y="21298"/>
                        </a:lnTo>
                        <a:close/>
                        <a:moveTo>
                          <a:pt x="91606" y="19050"/>
                        </a:moveTo>
                        <a:lnTo>
                          <a:pt x="175083" y="19050"/>
                        </a:lnTo>
                        <a:lnTo>
                          <a:pt x="156033" y="57150"/>
                        </a:lnTo>
                        <a:lnTo>
                          <a:pt x="110656" y="57150"/>
                        </a:lnTo>
                        <a:close/>
                        <a:moveTo>
                          <a:pt x="41123" y="105261"/>
                        </a:moveTo>
                        <a:lnTo>
                          <a:pt x="27693" y="100784"/>
                        </a:lnTo>
                        <a:cubicBezTo>
                          <a:pt x="21081" y="98596"/>
                          <a:pt x="17494" y="91463"/>
                          <a:pt x="19681" y="84851"/>
                        </a:cubicBezTo>
                        <a:cubicBezTo>
                          <a:pt x="21390" y="79683"/>
                          <a:pt x="26222" y="76195"/>
                          <a:pt x="31665" y="76200"/>
                        </a:cubicBezTo>
                        <a:lnTo>
                          <a:pt x="238119" y="76200"/>
                        </a:lnTo>
                        <a:lnTo>
                          <a:pt x="238119" y="209550"/>
                        </a:lnTo>
                        <a:lnTo>
                          <a:pt x="57144" y="209550"/>
                        </a:lnTo>
                        <a:cubicBezTo>
                          <a:pt x="51884" y="209550"/>
                          <a:pt x="47619" y="205286"/>
                          <a:pt x="47619" y="200025"/>
                        </a:cubicBezTo>
                        <a:lnTo>
                          <a:pt x="47619" y="114300"/>
                        </a:lnTo>
                        <a:cubicBezTo>
                          <a:pt x="47620" y="110199"/>
                          <a:pt x="44995" y="106557"/>
                          <a:pt x="41104" y="105261"/>
                        </a:cubicBezTo>
                        <a:close/>
                        <a:moveTo>
                          <a:pt x="223537" y="257232"/>
                        </a:moveTo>
                        <a:cubicBezTo>
                          <a:pt x="233080" y="271506"/>
                          <a:pt x="238156" y="288297"/>
                          <a:pt x="238119" y="305467"/>
                        </a:cubicBezTo>
                        <a:lnTo>
                          <a:pt x="238119" y="313087"/>
                        </a:lnTo>
                        <a:cubicBezTo>
                          <a:pt x="238061" y="361091"/>
                          <a:pt x="199160" y="399992"/>
                          <a:pt x="151156" y="400050"/>
                        </a:cubicBezTo>
                        <a:lnTo>
                          <a:pt x="115533" y="400050"/>
                        </a:lnTo>
                        <a:cubicBezTo>
                          <a:pt x="106393" y="400075"/>
                          <a:pt x="97309" y="398620"/>
                          <a:pt x="88634" y="395745"/>
                        </a:cubicBezTo>
                        <a:cubicBezTo>
                          <a:pt x="71453" y="390157"/>
                          <a:pt x="56447" y="379341"/>
                          <a:pt x="45714" y="364808"/>
                        </a:cubicBezTo>
                        <a:cubicBezTo>
                          <a:pt x="34608" y="349849"/>
                          <a:pt x="28598" y="331719"/>
                          <a:pt x="28569" y="313087"/>
                        </a:cubicBezTo>
                        <a:cubicBezTo>
                          <a:pt x="28550" y="296991"/>
                          <a:pt x="33009" y="281207"/>
                          <a:pt x="41447" y="267500"/>
                        </a:cubicBezTo>
                        <a:lnTo>
                          <a:pt x="65412" y="228600"/>
                        </a:lnTo>
                        <a:lnTo>
                          <a:pt x="204477" y="228600"/>
                        </a:lnTo>
                        <a:close/>
                        <a:moveTo>
                          <a:pt x="314319" y="209550"/>
                        </a:moveTo>
                        <a:lnTo>
                          <a:pt x="257169" y="209550"/>
                        </a:lnTo>
                        <a:lnTo>
                          <a:pt x="257169" y="76200"/>
                        </a:lnTo>
                        <a:lnTo>
                          <a:pt x="314319" y="762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62" name="Google Shape;362;p50"/>
                  <p:cNvSpPr/>
                  <p:nvPr/>
                </p:nvSpPr>
                <p:spPr>
                  <a:xfrm>
                    <a:off x="6324618" y="3238511"/>
                    <a:ext cx="19050" cy="19050"/>
                  </a:xfrm>
                  <a:custGeom>
                    <a:rect b="b" l="l" r="r" t="t"/>
                    <a:pathLst>
                      <a:path extrusionOk="0" h="19050" w="19050">
                        <a:moveTo>
                          <a:pt x="0" y="0"/>
                        </a:moveTo>
                        <a:lnTo>
                          <a:pt x="19050" y="0"/>
                        </a:lnTo>
                        <a:lnTo>
                          <a:pt x="19050" y="19050"/>
                        </a:lnTo>
                        <a:lnTo>
                          <a:pt x="0" y="1905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363" name="Google Shape;363;p50"/>
                  <p:cNvSpPr/>
                  <p:nvPr/>
                </p:nvSpPr>
                <p:spPr>
                  <a:xfrm>
                    <a:off x="6143624" y="3314700"/>
                    <a:ext cx="76200" cy="133350"/>
                  </a:xfrm>
                  <a:custGeom>
                    <a:rect b="b" l="l" r="r" t="t"/>
                    <a:pathLst>
                      <a:path extrusionOk="0" h="133350" w="76200">
                        <a:moveTo>
                          <a:pt x="28575" y="76200"/>
                        </a:moveTo>
                        <a:lnTo>
                          <a:pt x="47625" y="76200"/>
                        </a:lnTo>
                        <a:cubicBezTo>
                          <a:pt x="52886" y="76200"/>
                          <a:pt x="57150" y="80464"/>
                          <a:pt x="57150" y="85725"/>
                        </a:cubicBezTo>
                        <a:cubicBezTo>
                          <a:pt x="57150" y="90986"/>
                          <a:pt x="52886" y="95250"/>
                          <a:pt x="47625" y="95250"/>
                        </a:cubicBezTo>
                        <a:lnTo>
                          <a:pt x="9525" y="95250"/>
                        </a:lnTo>
                        <a:lnTo>
                          <a:pt x="9525" y="114300"/>
                        </a:lnTo>
                        <a:lnTo>
                          <a:pt x="28575" y="114300"/>
                        </a:lnTo>
                        <a:lnTo>
                          <a:pt x="28575" y="133350"/>
                        </a:lnTo>
                        <a:lnTo>
                          <a:pt x="47625" y="133350"/>
                        </a:lnTo>
                        <a:lnTo>
                          <a:pt x="47625" y="114300"/>
                        </a:lnTo>
                        <a:cubicBezTo>
                          <a:pt x="63407" y="114300"/>
                          <a:pt x="76200" y="101507"/>
                          <a:pt x="76200" y="85725"/>
                        </a:cubicBezTo>
                        <a:cubicBezTo>
                          <a:pt x="76200" y="69943"/>
                          <a:pt x="63407" y="57150"/>
                          <a:pt x="47625" y="57150"/>
                        </a:cubicBezTo>
                        <a:lnTo>
                          <a:pt x="28575" y="57150"/>
                        </a:lnTo>
                        <a:cubicBezTo>
                          <a:pt x="23314" y="57150"/>
                          <a:pt x="19050" y="52886"/>
                          <a:pt x="19050" y="47625"/>
                        </a:cubicBezTo>
                        <a:cubicBezTo>
                          <a:pt x="19050" y="42364"/>
                          <a:pt x="23314" y="38100"/>
                          <a:pt x="28575" y="38100"/>
                        </a:cubicBezTo>
                        <a:lnTo>
                          <a:pt x="66675" y="38100"/>
                        </a:lnTo>
                        <a:lnTo>
                          <a:pt x="66675" y="19050"/>
                        </a:lnTo>
                        <a:lnTo>
                          <a:pt x="47625" y="19050"/>
                        </a:lnTo>
                        <a:lnTo>
                          <a:pt x="47625" y="0"/>
                        </a:lnTo>
                        <a:lnTo>
                          <a:pt x="28575" y="0"/>
                        </a:lnTo>
                        <a:lnTo>
                          <a:pt x="28575" y="19050"/>
                        </a:lnTo>
                        <a:cubicBezTo>
                          <a:pt x="12793" y="19050"/>
                          <a:pt x="0" y="31843"/>
                          <a:pt x="0" y="47625"/>
                        </a:cubicBezTo>
                        <a:cubicBezTo>
                          <a:pt x="0" y="63407"/>
                          <a:pt x="12793" y="76200"/>
                          <a:pt x="28575" y="762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grpSp>
          <p:grpSp>
            <p:nvGrpSpPr>
              <p:cNvPr id="364" name="Google Shape;364;p50"/>
              <p:cNvGrpSpPr/>
              <p:nvPr/>
            </p:nvGrpSpPr>
            <p:grpSpPr>
              <a:xfrm>
                <a:off x="1152691" y="5681703"/>
                <a:ext cx="4777494" cy="996829"/>
                <a:chOff x="1152691" y="5681703"/>
                <a:chExt cx="4777494" cy="996829"/>
              </a:xfrm>
            </p:grpSpPr>
            <p:sp>
              <p:nvSpPr>
                <p:cNvPr id="365" name="Google Shape;365;p50"/>
                <p:cNvSpPr/>
                <p:nvPr/>
              </p:nvSpPr>
              <p:spPr>
                <a:xfrm>
                  <a:off x="1649485" y="5793439"/>
                  <a:ext cx="4280700" cy="706200"/>
                </a:xfrm>
                <a:prstGeom prst="rect">
                  <a:avLst/>
                </a:prstGeom>
                <a:gradFill>
                  <a:gsLst>
                    <a:gs pos="0">
                      <a:srgbClr val="183472"/>
                    </a:gs>
                    <a:gs pos="5000">
                      <a:srgbClr val="183472"/>
                    </a:gs>
                    <a:gs pos="100000">
                      <a:srgbClr val="22489D"/>
                    </a:gs>
                  </a:gsLst>
                  <a:lin ang="1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66" name="Google Shape;366;p50"/>
                <p:cNvSpPr/>
                <p:nvPr/>
              </p:nvSpPr>
              <p:spPr>
                <a:xfrm>
                  <a:off x="2261975" y="5843908"/>
                  <a:ext cx="3664500" cy="579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700">
                      <a:solidFill>
                        <a:schemeClr val="lt1"/>
                      </a:solidFill>
                    </a:rPr>
                    <a:t>*** Reverse Break-Up Fees ***</a:t>
                  </a:r>
                  <a:endParaRPr sz="1700">
                    <a:solidFill>
                      <a:schemeClr val="lt1"/>
                    </a:solidFill>
                  </a:endParaRPr>
                </a:p>
              </p:txBody>
            </p:sp>
            <p:grpSp>
              <p:nvGrpSpPr>
                <p:cNvPr id="367" name="Google Shape;367;p50"/>
                <p:cNvGrpSpPr/>
                <p:nvPr/>
              </p:nvGrpSpPr>
              <p:grpSpPr>
                <a:xfrm>
                  <a:off x="1152691" y="5681703"/>
                  <a:ext cx="1010513" cy="996829"/>
                  <a:chOff x="1152691" y="5681703"/>
                  <a:chExt cx="1010513" cy="996829"/>
                </a:xfrm>
              </p:grpSpPr>
              <p:grpSp>
                <p:nvGrpSpPr>
                  <p:cNvPr id="368" name="Google Shape;368;p50"/>
                  <p:cNvGrpSpPr/>
                  <p:nvPr/>
                </p:nvGrpSpPr>
                <p:grpSpPr>
                  <a:xfrm>
                    <a:off x="1152691" y="5714441"/>
                    <a:ext cx="1010513" cy="964091"/>
                    <a:chOff x="1152691" y="5714441"/>
                    <a:chExt cx="1010513" cy="964091"/>
                  </a:xfrm>
                </p:grpSpPr>
                <p:sp>
                  <p:nvSpPr>
                    <p:cNvPr id="369" name="Google Shape;369;p50"/>
                    <p:cNvSpPr/>
                    <p:nvPr/>
                  </p:nvSpPr>
                  <p:spPr>
                    <a:xfrm>
                      <a:off x="1154901" y="5714441"/>
                      <a:ext cx="1007269" cy="363748"/>
                    </a:xfrm>
                    <a:custGeom>
                      <a:rect b="b" l="l" r="r" t="t"/>
                      <a:pathLst>
                        <a:path extrusionOk="0" h="326231" w="895350">
                          <a:moveTo>
                            <a:pt x="0" y="165913"/>
                          </a:moveTo>
                          <a:lnTo>
                            <a:pt x="452439" y="0"/>
                          </a:lnTo>
                          <a:lnTo>
                            <a:pt x="895350" y="159544"/>
                          </a:lnTo>
                          <a:lnTo>
                            <a:pt x="442914" y="326231"/>
                          </a:lnTo>
                          <a:lnTo>
                            <a:pt x="0" y="165913"/>
                          </a:lnTo>
                          <a:close/>
                        </a:path>
                      </a:pathLst>
                    </a:custGeom>
                    <a:solidFill>
                      <a:srgbClr val="2248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70" name="Google Shape;370;p50"/>
                    <p:cNvSpPr/>
                    <p:nvPr/>
                  </p:nvSpPr>
                  <p:spPr>
                    <a:xfrm>
                      <a:off x="1650151" y="5893968"/>
                      <a:ext cx="513052" cy="784564"/>
                    </a:xfrm>
                    <a:custGeom>
                      <a:rect b="b" l="l" r="r" t="t"/>
                      <a:pathLst>
                        <a:path extrusionOk="0" h="1042610" w="681797">
                          <a:moveTo>
                            <a:pt x="0" y="236537"/>
                          </a:moveTo>
                          <a:lnTo>
                            <a:pt x="681797" y="0"/>
                          </a:lnTo>
                          <a:cubicBezTo>
                            <a:pt x="680750" y="267758"/>
                            <a:pt x="679704" y="535517"/>
                            <a:pt x="678657" y="803275"/>
                          </a:cubicBezTo>
                          <a:lnTo>
                            <a:pt x="919" y="1042610"/>
                          </a:lnTo>
                          <a:cubicBezTo>
                            <a:pt x="613" y="773919"/>
                            <a:pt x="306" y="505228"/>
                            <a:pt x="0" y="236537"/>
                          </a:cubicBezTo>
                          <a:close/>
                        </a:path>
                      </a:pathLst>
                    </a:custGeom>
                    <a:solidFill>
                      <a:srgbClr val="1B3A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71" name="Google Shape;371;p50"/>
                    <p:cNvSpPr/>
                    <p:nvPr/>
                  </p:nvSpPr>
                  <p:spPr>
                    <a:xfrm flipH="1">
                      <a:off x="1154142" y="5897548"/>
                      <a:ext cx="496007" cy="780980"/>
                    </a:xfrm>
                    <a:custGeom>
                      <a:rect b="b" l="l" r="r" t="t"/>
                      <a:pathLst>
                        <a:path extrusionOk="0" h="1037847" w="681797">
                          <a:moveTo>
                            <a:pt x="0" y="231774"/>
                          </a:moveTo>
                          <a:lnTo>
                            <a:pt x="681797" y="0"/>
                          </a:lnTo>
                          <a:cubicBezTo>
                            <a:pt x="680750" y="267758"/>
                            <a:pt x="679704" y="530754"/>
                            <a:pt x="678657" y="798512"/>
                          </a:cubicBezTo>
                          <a:lnTo>
                            <a:pt x="919" y="1037847"/>
                          </a:lnTo>
                          <a:cubicBezTo>
                            <a:pt x="613" y="769156"/>
                            <a:pt x="306" y="500465"/>
                            <a:pt x="0" y="231774"/>
                          </a:cubicBezTo>
                          <a:close/>
                        </a:path>
                      </a:pathLst>
                    </a:custGeom>
                    <a:solidFill>
                      <a:srgbClr val="2248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72" name="Google Shape;372;p50"/>
                    <p:cNvSpPr/>
                    <p:nvPr/>
                  </p:nvSpPr>
                  <p:spPr>
                    <a:xfrm flipH="1">
                      <a:off x="1372026" y="6008443"/>
                      <a:ext cx="278123" cy="669976"/>
                    </a:xfrm>
                    <a:custGeom>
                      <a:rect b="b" l="l" r="r" t="t"/>
                      <a:pathLst>
                        <a:path extrusionOk="0" h="890334" w="382300">
                          <a:moveTo>
                            <a:pt x="0" y="84261"/>
                          </a:moveTo>
                          <a:lnTo>
                            <a:pt x="227754" y="0"/>
                          </a:lnTo>
                          <a:lnTo>
                            <a:pt x="382300" y="752619"/>
                          </a:lnTo>
                          <a:lnTo>
                            <a:pt x="919" y="890334"/>
                          </a:lnTo>
                          <a:cubicBezTo>
                            <a:pt x="613" y="621643"/>
                            <a:pt x="306" y="352952"/>
                            <a:pt x="0" y="84261"/>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73" name="Google Shape;373;p50"/>
                    <p:cNvSpPr/>
                    <p:nvPr/>
                  </p:nvSpPr>
                  <p:spPr>
                    <a:xfrm rot="1183513">
                      <a:off x="1143637" y="5972522"/>
                      <a:ext cx="518207" cy="36345"/>
                    </a:xfrm>
                    <a:prstGeom prst="ellipse">
                      <a:avLst/>
                    </a:prstGeom>
                    <a:gradFill>
                      <a:gsLst>
                        <a:gs pos="0">
                          <a:srgbClr val="FFFFFF">
                            <a:alpha val="62745"/>
                          </a:srgbClr>
                        </a:gs>
                        <a:gs pos="97345">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74" name="Google Shape;374;p50"/>
                  <p:cNvSpPr txBox="1"/>
                  <p:nvPr/>
                </p:nvSpPr>
                <p:spPr>
                  <a:xfrm>
                    <a:off x="1450953" y="5681703"/>
                    <a:ext cx="404400" cy="41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 sz="1600" u="none" cap="none" strike="noStrike">
                        <a:solidFill>
                          <a:srgbClr val="FFFFFF"/>
                        </a:solidFill>
                        <a:latin typeface="Gill Sans"/>
                        <a:ea typeface="Gill Sans"/>
                        <a:cs typeface="Gill Sans"/>
                        <a:sym typeface="Gill Sans"/>
                      </a:rPr>
                      <a:t>05</a:t>
                    </a:r>
                    <a:endParaRPr b="0" i="0" sz="1600" u="none" cap="none" strike="noStrike">
                      <a:solidFill>
                        <a:srgbClr val="FFFFFF"/>
                      </a:solidFill>
                      <a:latin typeface="Gill Sans"/>
                      <a:ea typeface="Gill Sans"/>
                      <a:cs typeface="Gill Sans"/>
                      <a:sym typeface="Gill Sans"/>
                    </a:endParaRPr>
                  </a:p>
                </p:txBody>
              </p:sp>
            </p:grpSp>
          </p:grpSp>
        </p:grpSp>
        <p:grpSp>
          <p:nvGrpSpPr>
            <p:cNvPr id="375" name="Google Shape;375;p50"/>
            <p:cNvGrpSpPr/>
            <p:nvPr/>
          </p:nvGrpSpPr>
          <p:grpSpPr>
            <a:xfrm>
              <a:off x="1152913" y="1512009"/>
              <a:ext cx="6846740" cy="1239861"/>
              <a:chOff x="1152914" y="1472052"/>
              <a:chExt cx="6846740" cy="1239861"/>
            </a:xfrm>
          </p:grpSpPr>
          <p:grpSp>
            <p:nvGrpSpPr>
              <p:cNvPr id="376" name="Google Shape;376;p50"/>
              <p:cNvGrpSpPr/>
              <p:nvPr/>
            </p:nvGrpSpPr>
            <p:grpSpPr>
              <a:xfrm>
                <a:off x="1649485" y="1472052"/>
                <a:ext cx="6350169" cy="1062624"/>
                <a:chOff x="1649485" y="1472052"/>
                <a:chExt cx="6350169" cy="1062624"/>
              </a:xfrm>
            </p:grpSpPr>
            <p:grpSp>
              <p:nvGrpSpPr>
                <p:cNvPr id="377" name="Google Shape;377;p50"/>
                <p:cNvGrpSpPr/>
                <p:nvPr/>
              </p:nvGrpSpPr>
              <p:grpSpPr>
                <a:xfrm>
                  <a:off x="5926460" y="1472052"/>
                  <a:ext cx="2073194" cy="1062624"/>
                  <a:chOff x="5926460" y="1472052"/>
                  <a:chExt cx="2073194" cy="1062624"/>
                </a:xfrm>
              </p:grpSpPr>
              <p:sp>
                <p:nvSpPr>
                  <p:cNvPr id="378" name="Google Shape;378;p50"/>
                  <p:cNvSpPr/>
                  <p:nvPr/>
                </p:nvSpPr>
                <p:spPr>
                  <a:xfrm>
                    <a:off x="5926460" y="1472052"/>
                    <a:ext cx="376950" cy="1062624"/>
                  </a:xfrm>
                  <a:custGeom>
                    <a:rect b="b" l="l" r="r" t="t"/>
                    <a:pathLst>
                      <a:path extrusionOk="0" h="1707026" w="466811">
                        <a:moveTo>
                          <a:pt x="1703" y="1707026"/>
                        </a:moveTo>
                        <a:cubicBezTo>
                          <a:pt x="2077" y="1326339"/>
                          <a:pt x="-334" y="952925"/>
                          <a:pt x="40" y="572238"/>
                        </a:cubicBezTo>
                        <a:lnTo>
                          <a:pt x="466811" y="0"/>
                        </a:lnTo>
                        <a:lnTo>
                          <a:pt x="466580" y="1148253"/>
                        </a:lnTo>
                        <a:lnTo>
                          <a:pt x="1703" y="1707026"/>
                        </a:lnTo>
                        <a:close/>
                      </a:path>
                    </a:pathLst>
                  </a:custGeom>
                  <a:solidFill>
                    <a:srgbClr val="2CB5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79" name="Google Shape;379;p50"/>
                  <p:cNvSpPr/>
                  <p:nvPr/>
                </p:nvSpPr>
                <p:spPr>
                  <a:xfrm>
                    <a:off x="6300510" y="1472052"/>
                    <a:ext cx="1699144" cy="708764"/>
                  </a:xfrm>
                  <a:custGeom>
                    <a:rect b="b" l="l" r="r" t="t"/>
                    <a:pathLst>
                      <a:path extrusionOk="0" h="824144" w="1802805">
                        <a:moveTo>
                          <a:pt x="0" y="0"/>
                        </a:moveTo>
                        <a:lnTo>
                          <a:pt x="1802805" y="0"/>
                        </a:lnTo>
                        <a:lnTo>
                          <a:pt x="1391456" y="412072"/>
                        </a:lnTo>
                        <a:lnTo>
                          <a:pt x="1802805" y="824144"/>
                        </a:lnTo>
                        <a:lnTo>
                          <a:pt x="0" y="824144"/>
                        </a:lnTo>
                        <a:lnTo>
                          <a:pt x="0" y="0"/>
                        </a:lnTo>
                        <a:close/>
                      </a:path>
                    </a:pathLst>
                  </a:custGeom>
                  <a:solidFill>
                    <a:srgbClr val="72D7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380" name="Google Shape;380;p50"/>
                  <p:cNvGrpSpPr/>
                  <p:nvPr/>
                </p:nvGrpSpPr>
                <p:grpSpPr>
                  <a:xfrm>
                    <a:off x="6630635" y="1525829"/>
                    <a:ext cx="656726" cy="578605"/>
                    <a:chOff x="8936454" y="1145233"/>
                    <a:chExt cx="696496" cy="613644"/>
                  </a:xfrm>
                </p:grpSpPr>
                <p:grpSp>
                  <p:nvGrpSpPr>
                    <p:cNvPr id="381" name="Google Shape;381;p50"/>
                    <p:cNvGrpSpPr/>
                    <p:nvPr/>
                  </p:nvGrpSpPr>
                  <p:grpSpPr>
                    <a:xfrm>
                      <a:off x="9048070" y="1198215"/>
                      <a:ext cx="473480" cy="508082"/>
                      <a:chOff x="9015839" y="2242243"/>
                      <a:chExt cx="473480" cy="508082"/>
                    </a:xfrm>
                  </p:grpSpPr>
                  <p:sp>
                    <p:nvSpPr>
                      <p:cNvPr id="382" name="Google Shape;382;p50"/>
                      <p:cNvSpPr/>
                      <p:nvPr/>
                    </p:nvSpPr>
                    <p:spPr>
                      <a:xfrm>
                        <a:off x="9015839" y="2300479"/>
                        <a:ext cx="52559" cy="52559"/>
                      </a:xfrm>
                      <a:custGeom>
                        <a:rect b="b" l="l" r="r" t="t"/>
                        <a:pathLst>
                          <a:path extrusionOk="0" h="62757" w="62757">
                            <a:moveTo>
                              <a:pt x="31379" y="0"/>
                            </a:moveTo>
                            <a:cubicBezTo>
                              <a:pt x="48708" y="0"/>
                              <a:pt x="62757" y="14049"/>
                              <a:pt x="62757" y="31379"/>
                            </a:cubicBezTo>
                            <a:cubicBezTo>
                              <a:pt x="62757" y="48708"/>
                              <a:pt x="48708" y="62757"/>
                              <a:pt x="31379" y="62757"/>
                            </a:cubicBezTo>
                            <a:cubicBezTo>
                              <a:pt x="14049" y="62757"/>
                              <a:pt x="0" y="48708"/>
                              <a:pt x="0" y="31379"/>
                            </a:cubicBezTo>
                            <a:cubicBezTo>
                              <a:pt x="0" y="14049"/>
                              <a:pt x="14049" y="0"/>
                              <a:pt x="31379" y="0"/>
                            </a:cubicBezTo>
                            <a:close/>
                            <a:moveTo>
                              <a:pt x="31378" y="11103"/>
                            </a:moveTo>
                            <a:cubicBezTo>
                              <a:pt x="20180" y="11103"/>
                              <a:pt x="11103" y="20180"/>
                              <a:pt x="11103" y="31378"/>
                            </a:cubicBezTo>
                            <a:cubicBezTo>
                              <a:pt x="11103" y="42576"/>
                              <a:pt x="20180" y="51653"/>
                              <a:pt x="31378" y="51653"/>
                            </a:cubicBezTo>
                            <a:cubicBezTo>
                              <a:pt x="42576" y="51653"/>
                              <a:pt x="51653" y="42576"/>
                              <a:pt x="51653" y="31378"/>
                            </a:cubicBezTo>
                            <a:cubicBezTo>
                              <a:pt x="51653" y="20180"/>
                              <a:pt x="42576" y="11103"/>
                              <a:pt x="31378" y="11103"/>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83" name="Google Shape;383;p50"/>
                      <p:cNvSpPr/>
                      <p:nvPr/>
                    </p:nvSpPr>
                    <p:spPr>
                      <a:xfrm>
                        <a:off x="9075387" y="2709634"/>
                        <a:ext cx="40691" cy="40691"/>
                      </a:xfrm>
                      <a:custGeom>
                        <a:rect b="b" l="l" r="r" t="t"/>
                        <a:pathLst>
                          <a:path extrusionOk="0" h="71076" w="71076">
                            <a:moveTo>
                              <a:pt x="35539" y="0"/>
                            </a:moveTo>
                            <a:cubicBezTo>
                              <a:pt x="55165" y="0"/>
                              <a:pt x="71076" y="15911"/>
                              <a:pt x="71076" y="35539"/>
                            </a:cubicBezTo>
                            <a:cubicBezTo>
                              <a:pt x="71076" y="55165"/>
                              <a:pt x="55165" y="71076"/>
                              <a:pt x="35539" y="71076"/>
                            </a:cubicBezTo>
                            <a:cubicBezTo>
                              <a:pt x="15911" y="71076"/>
                              <a:pt x="0" y="55165"/>
                              <a:pt x="0" y="35539"/>
                            </a:cubicBezTo>
                            <a:cubicBezTo>
                              <a:pt x="0" y="15911"/>
                              <a:pt x="15911" y="0"/>
                              <a:pt x="35539" y="0"/>
                            </a:cubicBezTo>
                            <a:close/>
                            <a:moveTo>
                              <a:pt x="35539" y="15478"/>
                            </a:moveTo>
                            <a:cubicBezTo>
                              <a:pt x="24460" y="15478"/>
                              <a:pt x="15478" y="24460"/>
                              <a:pt x="15478" y="35539"/>
                            </a:cubicBezTo>
                            <a:cubicBezTo>
                              <a:pt x="15478" y="46617"/>
                              <a:pt x="24460" y="55599"/>
                              <a:pt x="35539" y="55599"/>
                            </a:cubicBezTo>
                            <a:cubicBezTo>
                              <a:pt x="46617" y="55599"/>
                              <a:pt x="55599" y="46617"/>
                              <a:pt x="55599" y="35539"/>
                            </a:cubicBezTo>
                            <a:cubicBezTo>
                              <a:pt x="55599" y="24460"/>
                              <a:pt x="46617" y="15478"/>
                              <a:pt x="35539" y="15478"/>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84" name="Google Shape;384;p50"/>
                      <p:cNvSpPr/>
                      <p:nvPr/>
                    </p:nvSpPr>
                    <p:spPr>
                      <a:xfrm>
                        <a:off x="9438984" y="2650811"/>
                        <a:ext cx="50335" cy="50335"/>
                      </a:xfrm>
                      <a:custGeom>
                        <a:rect b="b" l="l" r="r" t="t"/>
                        <a:pathLst>
                          <a:path extrusionOk="0" h="66013" w="66013">
                            <a:moveTo>
                              <a:pt x="33007" y="0"/>
                            </a:moveTo>
                            <a:lnTo>
                              <a:pt x="66013" y="33007"/>
                            </a:lnTo>
                            <a:lnTo>
                              <a:pt x="33007" y="66013"/>
                            </a:lnTo>
                            <a:lnTo>
                              <a:pt x="0" y="33007"/>
                            </a:lnTo>
                            <a:lnTo>
                              <a:pt x="33007" y="0"/>
                            </a:lnTo>
                            <a:close/>
                            <a:moveTo>
                              <a:pt x="33007" y="17609"/>
                            </a:moveTo>
                            <a:lnTo>
                              <a:pt x="17609" y="33007"/>
                            </a:lnTo>
                            <a:lnTo>
                              <a:pt x="33007" y="48404"/>
                            </a:lnTo>
                            <a:lnTo>
                              <a:pt x="48404" y="33007"/>
                            </a:lnTo>
                            <a:lnTo>
                              <a:pt x="33007" y="17609"/>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85" name="Google Shape;385;p50"/>
                      <p:cNvSpPr/>
                      <p:nvPr/>
                    </p:nvSpPr>
                    <p:spPr>
                      <a:xfrm>
                        <a:off x="9274406" y="2242243"/>
                        <a:ext cx="55332" cy="55332"/>
                      </a:xfrm>
                      <a:custGeom>
                        <a:rect b="b" l="l" r="r" t="t"/>
                        <a:pathLst>
                          <a:path extrusionOk="0" h="96649" w="96649">
                            <a:moveTo>
                              <a:pt x="48325" y="0"/>
                            </a:moveTo>
                            <a:lnTo>
                              <a:pt x="96649" y="48325"/>
                            </a:lnTo>
                            <a:lnTo>
                              <a:pt x="48325" y="96649"/>
                            </a:lnTo>
                            <a:lnTo>
                              <a:pt x="0" y="48325"/>
                            </a:lnTo>
                            <a:lnTo>
                              <a:pt x="48325" y="0"/>
                            </a:lnTo>
                            <a:close/>
                            <a:moveTo>
                              <a:pt x="48325" y="23527"/>
                            </a:moveTo>
                            <a:lnTo>
                              <a:pt x="23527" y="48325"/>
                            </a:lnTo>
                            <a:lnTo>
                              <a:pt x="48325" y="73122"/>
                            </a:lnTo>
                            <a:lnTo>
                              <a:pt x="73122" y="48325"/>
                            </a:lnTo>
                            <a:lnTo>
                              <a:pt x="48325" y="23527"/>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86" name="Google Shape;386;p50"/>
                    <p:cNvSpPr/>
                    <p:nvPr/>
                  </p:nvSpPr>
                  <p:spPr>
                    <a:xfrm flipH="1">
                      <a:off x="8936454" y="1145233"/>
                      <a:ext cx="696496" cy="613644"/>
                    </a:xfrm>
                    <a:custGeom>
                      <a:rect b="b" l="l" r="r" t="t"/>
                      <a:pathLst>
                        <a:path extrusionOk="0" h="1136378" w="1190592">
                          <a:moveTo>
                            <a:pt x="584011" y="0"/>
                          </a:moveTo>
                          <a:cubicBezTo>
                            <a:pt x="665392" y="0"/>
                            <a:pt x="735215" y="143093"/>
                            <a:pt x="765041" y="347024"/>
                          </a:cubicBezTo>
                          <a:lnTo>
                            <a:pt x="774889" y="438779"/>
                          </a:lnTo>
                          <a:lnTo>
                            <a:pt x="796277" y="450053"/>
                          </a:lnTo>
                          <a:cubicBezTo>
                            <a:pt x="1056974" y="597659"/>
                            <a:pt x="1225128" y="765709"/>
                            <a:pt x="1184570" y="848438"/>
                          </a:cubicBezTo>
                          <a:cubicBezTo>
                            <a:pt x="1155600" y="907530"/>
                            <a:pt x="1027001" y="909105"/>
                            <a:pt x="855170" y="863024"/>
                          </a:cubicBezTo>
                          <a:lnTo>
                            <a:pt x="756907" y="832690"/>
                          </a:lnTo>
                          <a:lnTo>
                            <a:pt x="746926" y="885869"/>
                          </a:lnTo>
                          <a:cubicBezTo>
                            <a:pt x="711620" y="1037008"/>
                            <a:pt x="651828" y="1136378"/>
                            <a:pt x="584011" y="1136378"/>
                          </a:cubicBezTo>
                          <a:cubicBezTo>
                            <a:pt x="489068" y="1136378"/>
                            <a:pt x="409854" y="941613"/>
                            <a:pt x="391534" y="682699"/>
                          </a:cubicBezTo>
                          <a:lnTo>
                            <a:pt x="390987" y="667019"/>
                          </a:lnTo>
                          <a:lnTo>
                            <a:pt x="288592" y="604836"/>
                          </a:lnTo>
                          <a:cubicBezTo>
                            <a:pt x="89833" y="475160"/>
                            <a:pt x="-28742" y="341564"/>
                            <a:pt x="6022" y="270654"/>
                          </a:cubicBezTo>
                          <a:cubicBezTo>
                            <a:pt x="34992" y="211562"/>
                            <a:pt x="163591" y="209987"/>
                            <a:pt x="335421" y="256068"/>
                          </a:cubicBezTo>
                          <a:lnTo>
                            <a:pt x="415418" y="280763"/>
                          </a:lnTo>
                          <a:lnTo>
                            <a:pt x="421096" y="250509"/>
                          </a:lnTo>
                          <a:cubicBezTo>
                            <a:pt x="456403" y="99370"/>
                            <a:pt x="516194" y="0"/>
                            <a:pt x="584011" y="0"/>
                          </a:cubicBez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87" name="Google Shape;387;p50"/>
                  <p:cNvSpPr/>
                  <p:nvPr/>
                </p:nvSpPr>
                <p:spPr>
                  <a:xfrm>
                    <a:off x="6819151" y="1665635"/>
                    <a:ext cx="277467" cy="297269"/>
                  </a:xfrm>
                  <a:custGeom>
                    <a:rect b="b" l="l" r="r" t="t"/>
                    <a:pathLst>
                      <a:path extrusionOk="0" h="4573365" w="4268726">
                        <a:moveTo>
                          <a:pt x="4268724" y="2132076"/>
                        </a:moveTo>
                        <a:cubicBezTo>
                          <a:pt x="4269143" y="1913664"/>
                          <a:pt x="4152153" y="1711871"/>
                          <a:pt x="3962400" y="1603705"/>
                        </a:cubicBezTo>
                        <a:lnTo>
                          <a:pt x="3962400" y="228600"/>
                        </a:lnTo>
                        <a:cubicBezTo>
                          <a:pt x="3962400" y="102348"/>
                          <a:pt x="3860056" y="0"/>
                          <a:pt x="3733800" y="0"/>
                        </a:cubicBezTo>
                        <a:lnTo>
                          <a:pt x="1752600" y="0"/>
                        </a:lnTo>
                        <a:cubicBezTo>
                          <a:pt x="1732392" y="5"/>
                          <a:pt x="1713014" y="8035"/>
                          <a:pt x="1698727" y="22327"/>
                        </a:cubicBezTo>
                        <a:lnTo>
                          <a:pt x="1416253" y="304800"/>
                        </a:lnTo>
                        <a:lnTo>
                          <a:pt x="228600" y="304800"/>
                        </a:lnTo>
                        <a:cubicBezTo>
                          <a:pt x="102348" y="304800"/>
                          <a:pt x="0" y="407148"/>
                          <a:pt x="0" y="533400"/>
                        </a:cubicBezTo>
                        <a:lnTo>
                          <a:pt x="0" y="3733800"/>
                        </a:lnTo>
                        <a:cubicBezTo>
                          <a:pt x="0" y="3860056"/>
                          <a:pt x="102348" y="3962400"/>
                          <a:pt x="228600" y="3962400"/>
                        </a:cubicBezTo>
                        <a:lnTo>
                          <a:pt x="457200" y="3962400"/>
                        </a:lnTo>
                        <a:lnTo>
                          <a:pt x="457200" y="4038600"/>
                        </a:lnTo>
                        <a:cubicBezTo>
                          <a:pt x="457200" y="4164856"/>
                          <a:pt x="559544" y="4267200"/>
                          <a:pt x="685800" y="4267200"/>
                        </a:cubicBezTo>
                        <a:lnTo>
                          <a:pt x="1298905" y="4267200"/>
                        </a:lnTo>
                        <a:cubicBezTo>
                          <a:pt x="1466545" y="4559168"/>
                          <a:pt x="1839133" y="4659958"/>
                          <a:pt x="2131101" y="4492318"/>
                        </a:cubicBezTo>
                        <a:cubicBezTo>
                          <a:pt x="2177606" y="4465610"/>
                          <a:pt x="2220392" y="4432890"/>
                          <a:pt x="2258340" y="4394988"/>
                        </a:cubicBezTo>
                        <a:lnTo>
                          <a:pt x="2386127" y="4267200"/>
                        </a:lnTo>
                        <a:lnTo>
                          <a:pt x="3733800" y="4267200"/>
                        </a:lnTo>
                        <a:cubicBezTo>
                          <a:pt x="3860056" y="4267200"/>
                          <a:pt x="3962400" y="4164856"/>
                          <a:pt x="3962400" y="4038600"/>
                        </a:cubicBezTo>
                        <a:lnTo>
                          <a:pt x="3962400" y="2690927"/>
                        </a:lnTo>
                        <a:lnTo>
                          <a:pt x="4090187" y="2563140"/>
                        </a:lnTo>
                        <a:cubicBezTo>
                          <a:pt x="4204869" y="2449053"/>
                          <a:pt x="4269151" y="2293841"/>
                          <a:pt x="4268724" y="2132076"/>
                        </a:cubicBezTo>
                        <a:close/>
                        <a:moveTo>
                          <a:pt x="1676400" y="260147"/>
                        </a:moveTo>
                        <a:lnTo>
                          <a:pt x="1676400" y="1143000"/>
                        </a:lnTo>
                        <a:cubicBezTo>
                          <a:pt x="1676400" y="1185085"/>
                          <a:pt x="1642285" y="1219200"/>
                          <a:pt x="1600200" y="1219200"/>
                        </a:cubicBezTo>
                        <a:lnTo>
                          <a:pt x="717347" y="1219200"/>
                        </a:lnTo>
                        <a:close/>
                        <a:moveTo>
                          <a:pt x="479527" y="1241527"/>
                        </a:moveTo>
                        <a:cubicBezTo>
                          <a:pt x="465239" y="1255814"/>
                          <a:pt x="457208" y="1275192"/>
                          <a:pt x="457200" y="1295400"/>
                        </a:cubicBezTo>
                        <a:lnTo>
                          <a:pt x="457200" y="3810000"/>
                        </a:lnTo>
                        <a:lnTo>
                          <a:pt x="228600" y="3810000"/>
                        </a:lnTo>
                        <a:cubicBezTo>
                          <a:pt x="186516" y="3810000"/>
                          <a:pt x="152400" y="3775885"/>
                          <a:pt x="152400" y="3733800"/>
                        </a:cubicBezTo>
                        <a:lnTo>
                          <a:pt x="152400" y="533400"/>
                        </a:lnTo>
                        <a:cubicBezTo>
                          <a:pt x="152400" y="491316"/>
                          <a:pt x="186516" y="457200"/>
                          <a:pt x="228600" y="457200"/>
                        </a:cubicBezTo>
                        <a:lnTo>
                          <a:pt x="1263853" y="457200"/>
                        </a:lnTo>
                        <a:close/>
                        <a:moveTo>
                          <a:pt x="685800" y="4114800"/>
                        </a:moveTo>
                        <a:cubicBezTo>
                          <a:pt x="643715" y="4114800"/>
                          <a:pt x="609600" y="4080685"/>
                          <a:pt x="609600" y="4038600"/>
                        </a:cubicBezTo>
                        <a:lnTo>
                          <a:pt x="609600" y="1371600"/>
                        </a:lnTo>
                        <a:lnTo>
                          <a:pt x="1600200" y="1371600"/>
                        </a:lnTo>
                        <a:cubicBezTo>
                          <a:pt x="1726456" y="1371600"/>
                          <a:pt x="1828800" y="1269256"/>
                          <a:pt x="1828800" y="1143000"/>
                        </a:cubicBezTo>
                        <a:lnTo>
                          <a:pt x="1828800" y="152400"/>
                        </a:lnTo>
                        <a:lnTo>
                          <a:pt x="3733800" y="152400"/>
                        </a:lnTo>
                        <a:cubicBezTo>
                          <a:pt x="3775885" y="152400"/>
                          <a:pt x="3810000" y="186516"/>
                          <a:pt x="3810000" y="228600"/>
                        </a:cubicBezTo>
                        <a:lnTo>
                          <a:pt x="3810000" y="1542059"/>
                        </a:lnTo>
                        <a:cubicBezTo>
                          <a:pt x="3760706" y="1529349"/>
                          <a:pt x="3710026" y="1522827"/>
                          <a:pt x="3659124" y="1522628"/>
                        </a:cubicBezTo>
                        <a:cubicBezTo>
                          <a:pt x="3497374" y="1522103"/>
                          <a:pt x="3342140" y="1586339"/>
                          <a:pt x="3228061" y="1701013"/>
                        </a:cubicBezTo>
                        <a:lnTo>
                          <a:pt x="2796769" y="2132305"/>
                        </a:lnTo>
                        <a:cubicBezTo>
                          <a:pt x="2644193" y="2286511"/>
                          <a:pt x="2584719" y="2510013"/>
                          <a:pt x="2640483" y="2719654"/>
                        </a:cubicBezTo>
                        <a:lnTo>
                          <a:pt x="2414702" y="2945435"/>
                        </a:lnTo>
                        <a:cubicBezTo>
                          <a:pt x="2205175" y="2889344"/>
                          <a:pt x="1981619" y="2948704"/>
                          <a:pt x="1827505" y="3101340"/>
                        </a:cubicBezTo>
                        <a:lnTo>
                          <a:pt x="1396213" y="3532632"/>
                        </a:lnTo>
                        <a:cubicBezTo>
                          <a:pt x="1281539" y="3646711"/>
                          <a:pt x="1217303" y="3801946"/>
                          <a:pt x="1217828" y="3963695"/>
                        </a:cubicBezTo>
                        <a:cubicBezTo>
                          <a:pt x="1218004" y="4014673"/>
                          <a:pt x="1224534" y="4065438"/>
                          <a:pt x="1237259" y="4114800"/>
                        </a:cubicBezTo>
                        <a:close/>
                        <a:moveTo>
                          <a:pt x="3413760" y="2593391"/>
                        </a:moveTo>
                        <a:cubicBezTo>
                          <a:pt x="3387494" y="2486871"/>
                          <a:pt x="3304329" y="2403706"/>
                          <a:pt x="3197809" y="2377440"/>
                        </a:cubicBezTo>
                        <a:lnTo>
                          <a:pt x="3551453" y="2024405"/>
                        </a:lnTo>
                        <a:cubicBezTo>
                          <a:pt x="3608474" y="1962493"/>
                          <a:pt x="3704890" y="1958531"/>
                          <a:pt x="3766795" y="2015559"/>
                        </a:cubicBezTo>
                        <a:cubicBezTo>
                          <a:pt x="3828707" y="2072579"/>
                          <a:pt x="3832670" y="2168987"/>
                          <a:pt x="3775649" y="2230900"/>
                        </a:cubicBezTo>
                        <a:cubicBezTo>
                          <a:pt x="3772799" y="2233994"/>
                          <a:pt x="3769820" y="2236973"/>
                          <a:pt x="3766718" y="2239823"/>
                        </a:cubicBezTo>
                        <a:close/>
                        <a:moveTo>
                          <a:pt x="3012567" y="2562911"/>
                        </a:moveTo>
                        <a:cubicBezTo>
                          <a:pt x="3072072" y="2503383"/>
                          <a:pt x="3168571" y="2503368"/>
                          <a:pt x="3228099" y="2562873"/>
                        </a:cubicBezTo>
                        <a:cubicBezTo>
                          <a:pt x="3287626" y="2622377"/>
                          <a:pt x="3287642" y="2718877"/>
                          <a:pt x="3228137" y="2778405"/>
                        </a:cubicBezTo>
                        <a:lnTo>
                          <a:pt x="2366086" y="3640684"/>
                        </a:lnTo>
                        <a:cubicBezTo>
                          <a:pt x="2306582" y="3700211"/>
                          <a:pt x="2210082" y="3700226"/>
                          <a:pt x="2150555" y="3640722"/>
                        </a:cubicBezTo>
                        <a:cubicBezTo>
                          <a:pt x="2091027" y="3581217"/>
                          <a:pt x="2091012" y="3484718"/>
                          <a:pt x="2150517" y="3425190"/>
                        </a:cubicBezTo>
                        <a:close/>
                        <a:moveTo>
                          <a:pt x="1964741" y="3610737"/>
                        </a:moveTo>
                        <a:cubicBezTo>
                          <a:pt x="1991312" y="3717006"/>
                          <a:pt x="2074378" y="3799927"/>
                          <a:pt x="2180692" y="3826307"/>
                        </a:cubicBezTo>
                        <a:lnTo>
                          <a:pt x="1934947" y="4071595"/>
                        </a:lnTo>
                        <a:cubicBezTo>
                          <a:pt x="1877926" y="4133507"/>
                          <a:pt x="1781510" y="4137470"/>
                          <a:pt x="1719605" y="4080441"/>
                        </a:cubicBezTo>
                        <a:cubicBezTo>
                          <a:pt x="1657693" y="4023421"/>
                          <a:pt x="1653731" y="3927013"/>
                          <a:pt x="1710751" y="3865100"/>
                        </a:cubicBezTo>
                        <a:cubicBezTo>
                          <a:pt x="1713601" y="3862007"/>
                          <a:pt x="1716580" y="3859027"/>
                          <a:pt x="1719682" y="3856177"/>
                        </a:cubicBezTo>
                        <a:close/>
                        <a:moveTo>
                          <a:pt x="2150593" y="4287241"/>
                        </a:moveTo>
                        <a:cubicBezTo>
                          <a:pt x="1972033" y="4465800"/>
                          <a:pt x="1682519" y="4465800"/>
                          <a:pt x="1503959" y="4287241"/>
                        </a:cubicBezTo>
                        <a:cubicBezTo>
                          <a:pt x="1325400" y="4108681"/>
                          <a:pt x="1325400" y="3819167"/>
                          <a:pt x="1503959" y="3640608"/>
                        </a:cubicBezTo>
                        <a:lnTo>
                          <a:pt x="1935251" y="3209316"/>
                        </a:lnTo>
                        <a:cubicBezTo>
                          <a:pt x="2027355" y="3117845"/>
                          <a:pt x="2153869" y="3069649"/>
                          <a:pt x="2283485" y="3076651"/>
                        </a:cubicBezTo>
                        <a:lnTo>
                          <a:pt x="1611859" y="3748507"/>
                        </a:lnTo>
                        <a:cubicBezTo>
                          <a:pt x="1496644" y="3871242"/>
                          <a:pt x="1502740" y="4064135"/>
                          <a:pt x="1625476" y="4179342"/>
                        </a:cubicBezTo>
                        <a:cubicBezTo>
                          <a:pt x="1742725" y="4289413"/>
                          <a:pt x="1925323" y="4289443"/>
                          <a:pt x="2042617" y="4179418"/>
                        </a:cubicBezTo>
                        <a:lnTo>
                          <a:pt x="2713711" y="3508858"/>
                        </a:lnTo>
                        <a:cubicBezTo>
                          <a:pt x="2714092" y="3517011"/>
                          <a:pt x="2715768" y="3524707"/>
                          <a:pt x="2715768" y="3532937"/>
                        </a:cubicBezTo>
                        <a:cubicBezTo>
                          <a:pt x="2715966" y="3654080"/>
                          <a:pt x="2667770" y="3770285"/>
                          <a:pt x="2581885" y="3855720"/>
                        </a:cubicBezTo>
                        <a:close/>
                        <a:moveTo>
                          <a:pt x="3810000" y="4038600"/>
                        </a:moveTo>
                        <a:cubicBezTo>
                          <a:pt x="3810000" y="4080685"/>
                          <a:pt x="3775885" y="4114800"/>
                          <a:pt x="3733800" y="4114800"/>
                        </a:cubicBezTo>
                        <a:lnTo>
                          <a:pt x="2538527" y="4114800"/>
                        </a:lnTo>
                        <a:lnTo>
                          <a:pt x="2689860" y="3963695"/>
                        </a:lnTo>
                        <a:cubicBezTo>
                          <a:pt x="2804480" y="3849586"/>
                          <a:pt x="2868694" y="3694366"/>
                          <a:pt x="2868168" y="3532632"/>
                        </a:cubicBezTo>
                        <a:cubicBezTo>
                          <a:pt x="2868298" y="3479384"/>
                          <a:pt x="2861272" y="3426356"/>
                          <a:pt x="2847289" y="3374974"/>
                        </a:cubicBezTo>
                        <a:lnTo>
                          <a:pt x="3070403" y="3151861"/>
                        </a:lnTo>
                        <a:cubicBezTo>
                          <a:pt x="3280562" y="3207730"/>
                          <a:pt x="3504591" y="3147883"/>
                          <a:pt x="3658895" y="2994660"/>
                        </a:cubicBezTo>
                        <a:lnTo>
                          <a:pt x="3810000" y="2843327"/>
                        </a:lnTo>
                        <a:close/>
                        <a:moveTo>
                          <a:pt x="3550920" y="2886685"/>
                        </a:moveTo>
                        <a:cubicBezTo>
                          <a:pt x="3458802" y="2978071"/>
                          <a:pt x="3332333" y="3026237"/>
                          <a:pt x="3202762" y="3019273"/>
                        </a:cubicBezTo>
                        <a:lnTo>
                          <a:pt x="3874313" y="2347493"/>
                        </a:lnTo>
                        <a:cubicBezTo>
                          <a:pt x="3989527" y="2224758"/>
                          <a:pt x="3983431" y="2031865"/>
                          <a:pt x="3860696" y="1916659"/>
                        </a:cubicBezTo>
                        <a:cubicBezTo>
                          <a:pt x="3743447" y="1806588"/>
                          <a:pt x="3560849" y="1806557"/>
                          <a:pt x="3443554" y="1916582"/>
                        </a:cubicBezTo>
                        <a:lnTo>
                          <a:pt x="2771623" y="2588285"/>
                        </a:lnTo>
                        <a:cubicBezTo>
                          <a:pt x="2764658" y="2458677"/>
                          <a:pt x="2812855" y="2332170"/>
                          <a:pt x="2904287" y="2240051"/>
                        </a:cubicBezTo>
                        <a:lnTo>
                          <a:pt x="3335579" y="1808759"/>
                        </a:lnTo>
                        <a:cubicBezTo>
                          <a:pt x="3514138" y="1630200"/>
                          <a:pt x="3803653" y="1630200"/>
                          <a:pt x="3982212" y="1808759"/>
                        </a:cubicBezTo>
                        <a:cubicBezTo>
                          <a:pt x="4160771" y="1987319"/>
                          <a:pt x="4160771" y="2276833"/>
                          <a:pt x="3982212" y="245539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sp>
              <p:nvSpPr>
                <p:cNvPr id="388" name="Google Shape;388;p50"/>
                <p:cNvSpPr/>
                <p:nvPr/>
              </p:nvSpPr>
              <p:spPr>
                <a:xfrm>
                  <a:off x="1649485" y="1825425"/>
                  <a:ext cx="4280700" cy="703200"/>
                </a:xfrm>
                <a:prstGeom prst="rect">
                  <a:avLst/>
                </a:prstGeom>
                <a:gradFill>
                  <a:gsLst>
                    <a:gs pos="0">
                      <a:srgbClr val="28B3C2"/>
                    </a:gs>
                    <a:gs pos="5000">
                      <a:srgbClr val="28B3C2"/>
                    </a:gs>
                    <a:gs pos="100000">
                      <a:srgbClr val="72D7E1"/>
                    </a:gs>
                  </a:gsLst>
                  <a:lin ang="1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389" name="Google Shape;389;p50"/>
                <p:cNvGrpSpPr/>
                <p:nvPr/>
              </p:nvGrpSpPr>
              <p:grpSpPr>
                <a:xfrm>
                  <a:off x="2487301" y="1879770"/>
                  <a:ext cx="2604600" cy="473200"/>
                  <a:chOff x="2487301" y="1879770"/>
                  <a:chExt cx="2604600" cy="473200"/>
                </a:xfrm>
              </p:grpSpPr>
              <p:sp>
                <p:nvSpPr>
                  <p:cNvPr id="390" name="Google Shape;390;p50"/>
                  <p:cNvSpPr/>
                  <p:nvPr/>
                </p:nvSpPr>
                <p:spPr>
                  <a:xfrm>
                    <a:off x="2487301" y="2001070"/>
                    <a:ext cx="2604600" cy="351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700">
                        <a:solidFill>
                          <a:srgbClr val="FFFFFF"/>
                        </a:solidFill>
                        <a:latin typeface="Gill Sans"/>
                        <a:ea typeface="Gill Sans"/>
                        <a:cs typeface="Gill Sans"/>
                        <a:sym typeface="Gill Sans"/>
                      </a:rPr>
                      <a:t>Opportunity Cost of Time</a:t>
                    </a:r>
                    <a:endParaRPr sz="1700"/>
                  </a:p>
                </p:txBody>
              </p:sp>
              <p:sp>
                <p:nvSpPr>
                  <p:cNvPr id="391" name="Google Shape;391;p50"/>
                  <p:cNvSpPr/>
                  <p:nvPr/>
                </p:nvSpPr>
                <p:spPr>
                  <a:xfrm>
                    <a:off x="2505232" y="1879770"/>
                    <a:ext cx="920400" cy="2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grpSp>
          </p:grpSp>
          <p:grpSp>
            <p:nvGrpSpPr>
              <p:cNvPr id="392" name="Google Shape;392;p50"/>
              <p:cNvGrpSpPr/>
              <p:nvPr/>
            </p:nvGrpSpPr>
            <p:grpSpPr>
              <a:xfrm>
                <a:off x="1152914" y="1726293"/>
                <a:ext cx="1010921" cy="985620"/>
                <a:chOff x="1152914" y="1726293"/>
                <a:chExt cx="1010921" cy="985620"/>
              </a:xfrm>
            </p:grpSpPr>
            <p:grpSp>
              <p:nvGrpSpPr>
                <p:cNvPr id="393" name="Google Shape;393;p50"/>
                <p:cNvGrpSpPr/>
                <p:nvPr/>
              </p:nvGrpSpPr>
              <p:grpSpPr>
                <a:xfrm>
                  <a:off x="1152914" y="1748376"/>
                  <a:ext cx="1010921" cy="963537"/>
                  <a:chOff x="3127014" y="1381259"/>
                  <a:chExt cx="1072140" cy="1021886"/>
                </a:xfrm>
              </p:grpSpPr>
              <p:sp>
                <p:nvSpPr>
                  <p:cNvPr id="394" name="Google Shape;394;p50"/>
                  <p:cNvSpPr/>
                  <p:nvPr/>
                </p:nvSpPr>
                <p:spPr>
                  <a:xfrm>
                    <a:off x="3129211" y="1381259"/>
                    <a:ext cx="1069943" cy="385768"/>
                  </a:xfrm>
                  <a:custGeom>
                    <a:rect b="b" l="l" r="r" t="t"/>
                    <a:pathLst>
                      <a:path extrusionOk="0" h="326231" w="895350">
                        <a:moveTo>
                          <a:pt x="0" y="165913"/>
                        </a:moveTo>
                        <a:lnTo>
                          <a:pt x="452439" y="0"/>
                        </a:lnTo>
                        <a:lnTo>
                          <a:pt x="895350" y="159544"/>
                        </a:lnTo>
                        <a:lnTo>
                          <a:pt x="442914" y="326231"/>
                        </a:lnTo>
                        <a:lnTo>
                          <a:pt x="0" y="165913"/>
                        </a:lnTo>
                        <a:close/>
                      </a:path>
                    </a:pathLst>
                  </a:custGeom>
                  <a:solidFill>
                    <a:srgbClr val="72D7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95" name="Google Shape;395;p50"/>
                  <p:cNvSpPr/>
                  <p:nvPr/>
                </p:nvSpPr>
                <p:spPr>
                  <a:xfrm>
                    <a:off x="3654467" y="1571664"/>
                    <a:ext cx="543733" cy="831481"/>
                  </a:xfrm>
                  <a:custGeom>
                    <a:rect b="b" l="l" r="r" t="t"/>
                    <a:pathLst>
                      <a:path extrusionOk="0" h="1042610" w="681797">
                        <a:moveTo>
                          <a:pt x="0" y="236537"/>
                        </a:moveTo>
                        <a:lnTo>
                          <a:pt x="681797" y="0"/>
                        </a:lnTo>
                        <a:cubicBezTo>
                          <a:pt x="680750" y="267758"/>
                          <a:pt x="679704" y="535517"/>
                          <a:pt x="678657" y="803275"/>
                        </a:cubicBezTo>
                        <a:lnTo>
                          <a:pt x="919" y="1042610"/>
                        </a:lnTo>
                        <a:cubicBezTo>
                          <a:pt x="613" y="773919"/>
                          <a:pt x="306" y="505228"/>
                          <a:pt x="0" y="236537"/>
                        </a:cubicBezTo>
                        <a:close/>
                      </a:path>
                    </a:pathLst>
                  </a:custGeom>
                  <a:solidFill>
                    <a:srgbClr val="26AA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96" name="Google Shape;396;p50"/>
                  <p:cNvSpPr/>
                  <p:nvPr/>
                </p:nvSpPr>
                <p:spPr>
                  <a:xfrm flipH="1">
                    <a:off x="3129481" y="1575460"/>
                    <a:ext cx="524984" cy="827683"/>
                  </a:xfrm>
                  <a:custGeom>
                    <a:rect b="b" l="l" r="r" t="t"/>
                    <a:pathLst>
                      <a:path extrusionOk="0" h="1037847" w="681797">
                        <a:moveTo>
                          <a:pt x="0" y="231774"/>
                        </a:moveTo>
                        <a:lnTo>
                          <a:pt x="681797" y="0"/>
                        </a:lnTo>
                        <a:cubicBezTo>
                          <a:pt x="680750" y="267758"/>
                          <a:pt x="679704" y="530754"/>
                          <a:pt x="678657" y="798512"/>
                        </a:cubicBezTo>
                        <a:lnTo>
                          <a:pt x="919" y="1037847"/>
                        </a:lnTo>
                        <a:cubicBezTo>
                          <a:pt x="613" y="769156"/>
                          <a:pt x="306" y="500465"/>
                          <a:pt x="0" y="231774"/>
                        </a:cubicBezTo>
                        <a:close/>
                      </a:path>
                    </a:pathLst>
                  </a:custGeom>
                  <a:solidFill>
                    <a:srgbClr val="5DD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97" name="Google Shape;397;p50"/>
                  <p:cNvSpPr/>
                  <p:nvPr/>
                </p:nvSpPr>
                <p:spPr>
                  <a:xfrm flipH="1">
                    <a:off x="3360094" y="1693074"/>
                    <a:ext cx="294371" cy="710041"/>
                  </a:xfrm>
                  <a:custGeom>
                    <a:rect b="b" l="l" r="r" t="t"/>
                    <a:pathLst>
                      <a:path extrusionOk="0" h="890334" w="382300">
                        <a:moveTo>
                          <a:pt x="0" y="84261"/>
                        </a:moveTo>
                        <a:lnTo>
                          <a:pt x="227754" y="0"/>
                        </a:lnTo>
                        <a:lnTo>
                          <a:pt x="382300" y="752619"/>
                        </a:lnTo>
                        <a:lnTo>
                          <a:pt x="919" y="890334"/>
                        </a:lnTo>
                        <a:cubicBezTo>
                          <a:pt x="613" y="621643"/>
                          <a:pt x="306" y="352952"/>
                          <a:pt x="0" y="84261"/>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98" name="Google Shape;398;p50"/>
                  <p:cNvSpPr/>
                  <p:nvPr/>
                </p:nvSpPr>
                <p:spPr>
                  <a:xfrm rot="1183270">
                    <a:off x="3117351" y="1654949"/>
                    <a:ext cx="549426" cy="38524"/>
                  </a:xfrm>
                  <a:prstGeom prst="ellipse">
                    <a:avLst/>
                  </a:prstGeom>
                  <a:gradFill>
                    <a:gsLst>
                      <a:gs pos="0">
                        <a:srgbClr val="FFFFFF">
                          <a:alpha val="62745"/>
                        </a:srgbClr>
                      </a:gs>
                      <a:gs pos="97345">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399" name="Google Shape;399;p50"/>
                <p:cNvSpPr txBox="1"/>
                <p:nvPr/>
              </p:nvSpPr>
              <p:spPr>
                <a:xfrm>
                  <a:off x="1450954" y="1726293"/>
                  <a:ext cx="404400" cy="41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 sz="1600" u="none" cap="none" strike="noStrike">
                      <a:solidFill>
                        <a:srgbClr val="FFFFFF"/>
                      </a:solidFill>
                      <a:latin typeface="Gill Sans"/>
                      <a:ea typeface="Gill Sans"/>
                      <a:cs typeface="Gill Sans"/>
                      <a:sym typeface="Gill Sans"/>
                    </a:rPr>
                    <a:t>01</a:t>
                  </a:r>
                  <a:endParaRPr b="0" i="0" sz="1600" u="none" cap="none" strike="noStrike">
                    <a:solidFill>
                      <a:srgbClr val="FFFFFF"/>
                    </a:solidFill>
                    <a:latin typeface="Gill Sans"/>
                    <a:ea typeface="Gill Sans"/>
                    <a:cs typeface="Gill Sans"/>
                    <a:sym typeface="Gill Sans"/>
                  </a:endParaRPr>
                </a:p>
              </p:txBody>
            </p:sp>
          </p:grpSp>
        </p:grpSp>
        <p:grpSp>
          <p:nvGrpSpPr>
            <p:cNvPr id="400" name="Google Shape;400;p50"/>
            <p:cNvGrpSpPr/>
            <p:nvPr/>
          </p:nvGrpSpPr>
          <p:grpSpPr>
            <a:xfrm>
              <a:off x="1152691" y="2503536"/>
              <a:ext cx="6846963" cy="1240373"/>
              <a:chOff x="1152691" y="2463579"/>
              <a:chExt cx="6846963" cy="1240373"/>
            </a:xfrm>
          </p:grpSpPr>
          <p:grpSp>
            <p:nvGrpSpPr>
              <p:cNvPr id="401" name="Google Shape;401;p50"/>
              <p:cNvGrpSpPr/>
              <p:nvPr/>
            </p:nvGrpSpPr>
            <p:grpSpPr>
              <a:xfrm>
                <a:off x="5926460" y="2463579"/>
                <a:ext cx="2073194" cy="1062624"/>
                <a:chOff x="5926460" y="2463579"/>
                <a:chExt cx="2073194" cy="1062624"/>
              </a:xfrm>
            </p:grpSpPr>
            <p:sp>
              <p:nvSpPr>
                <p:cNvPr id="402" name="Google Shape;402;p50"/>
                <p:cNvSpPr/>
                <p:nvPr/>
              </p:nvSpPr>
              <p:spPr>
                <a:xfrm>
                  <a:off x="5926460" y="2463579"/>
                  <a:ext cx="376950" cy="1062624"/>
                </a:xfrm>
                <a:custGeom>
                  <a:rect b="b" l="l" r="r" t="t"/>
                  <a:pathLst>
                    <a:path extrusionOk="0" h="1707026" w="466811">
                      <a:moveTo>
                        <a:pt x="1703" y="1707026"/>
                      </a:moveTo>
                      <a:cubicBezTo>
                        <a:pt x="2077" y="1326339"/>
                        <a:pt x="-334" y="952925"/>
                        <a:pt x="40" y="572238"/>
                      </a:cubicBezTo>
                      <a:lnTo>
                        <a:pt x="466811" y="0"/>
                      </a:lnTo>
                      <a:lnTo>
                        <a:pt x="466580" y="1148253"/>
                      </a:lnTo>
                      <a:lnTo>
                        <a:pt x="1703" y="1707026"/>
                      </a:lnTo>
                      <a:close/>
                    </a:path>
                  </a:pathLst>
                </a:custGeom>
                <a:solidFill>
                  <a:srgbClr val="209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03" name="Google Shape;403;p50"/>
                <p:cNvSpPr/>
                <p:nvPr/>
              </p:nvSpPr>
              <p:spPr>
                <a:xfrm>
                  <a:off x="6300510" y="2463579"/>
                  <a:ext cx="1699144" cy="708764"/>
                </a:xfrm>
                <a:custGeom>
                  <a:rect b="b" l="l" r="r" t="t"/>
                  <a:pathLst>
                    <a:path extrusionOk="0" h="824144" w="1802805">
                      <a:moveTo>
                        <a:pt x="0" y="0"/>
                      </a:moveTo>
                      <a:lnTo>
                        <a:pt x="1802805" y="0"/>
                      </a:lnTo>
                      <a:lnTo>
                        <a:pt x="1391456" y="412072"/>
                      </a:lnTo>
                      <a:lnTo>
                        <a:pt x="1802805" y="824144"/>
                      </a:lnTo>
                      <a:lnTo>
                        <a:pt x="0" y="824144"/>
                      </a:lnTo>
                      <a:lnTo>
                        <a:pt x="0" y="0"/>
                      </a:lnTo>
                      <a:close/>
                    </a:path>
                  </a:pathLst>
                </a:custGeom>
                <a:solidFill>
                  <a:srgbClr val="71C9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404" name="Google Shape;404;p50"/>
                <p:cNvGrpSpPr/>
                <p:nvPr/>
              </p:nvGrpSpPr>
              <p:grpSpPr>
                <a:xfrm>
                  <a:off x="6653701" y="2518967"/>
                  <a:ext cx="656726" cy="578605"/>
                  <a:chOff x="8960918" y="2198512"/>
                  <a:chExt cx="696496" cy="613644"/>
                </a:xfrm>
              </p:grpSpPr>
              <p:grpSp>
                <p:nvGrpSpPr>
                  <p:cNvPr id="405" name="Google Shape;405;p50"/>
                  <p:cNvGrpSpPr/>
                  <p:nvPr/>
                </p:nvGrpSpPr>
                <p:grpSpPr>
                  <a:xfrm>
                    <a:off x="9072534" y="2251494"/>
                    <a:ext cx="473480" cy="508082"/>
                    <a:chOff x="9015839" y="2242243"/>
                    <a:chExt cx="473480" cy="508082"/>
                  </a:xfrm>
                </p:grpSpPr>
                <p:sp>
                  <p:nvSpPr>
                    <p:cNvPr id="406" name="Google Shape;406;p50"/>
                    <p:cNvSpPr/>
                    <p:nvPr/>
                  </p:nvSpPr>
                  <p:spPr>
                    <a:xfrm>
                      <a:off x="9015839" y="2300479"/>
                      <a:ext cx="52559" cy="52559"/>
                    </a:xfrm>
                    <a:custGeom>
                      <a:rect b="b" l="l" r="r" t="t"/>
                      <a:pathLst>
                        <a:path extrusionOk="0" h="62757" w="62757">
                          <a:moveTo>
                            <a:pt x="31379" y="0"/>
                          </a:moveTo>
                          <a:cubicBezTo>
                            <a:pt x="48708" y="0"/>
                            <a:pt x="62757" y="14049"/>
                            <a:pt x="62757" y="31379"/>
                          </a:cubicBezTo>
                          <a:cubicBezTo>
                            <a:pt x="62757" y="48708"/>
                            <a:pt x="48708" y="62757"/>
                            <a:pt x="31379" y="62757"/>
                          </a:cubicBezTo>
                          <a:cubicBezTo>
                            <a:pt x="14049" y="62757"/>
                            <a:pt x="0" y="48708"/>
                            <a:pt x="0" y="31379"/>
                          </a:cubicBezTo>
                          <a:cubicBezTo>
                            <a:pt x="0" y="14049"/>
                            <a:pt x="14049" y="0"/>
                            <a:pt x="31379" y="0"/>
                          </a:cubicBezTo>
                          <a:close/>
                          <a:moveTo>
                            <a:pt x="31378" y="11103"/>
                          </a:moveTo>
                          <a:cubicBezTo>
                            <a:pt x="20180" y="11103"/>
                            <a:pt x="11103" y="20180"/>
                            <a:pt x="11103" y="31378"/>
                          </a:cubicBezTo>
                          <a:cubicBezTo>
                            <a:pt x="11103" y="42576"/>
                            <a:pt x="20180" y="51653"/>
                            <a:pt x="31378" y="51653"/>
                          </a:cubicBezTo>
                          <a:cubicBezTo>
                            <a:pt x="42576" y="51653"/>
                            <a:pt x="51653" y="42576"/>
                            <a:pt x="51653" y="31378"/>
                          </a:cubicBezTo>
                          <a:cubicBezTo>
                            <a:pt x="51653" y="20180"/>
                            <a:pt x="42576" y="11103"/>
                            <a:pt x="31378" y="11103"/>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07" name="Google Shape;407;p50"/>
                    <p:cNvSpPr/>
                    <p:nvPr/>
                  </p:nvSpPr>
                  <p:spPr>
                    <a:xfrm>
                      <a:off x="9075387" y="2709634"/>
                      <a:ext cx="40691" cy="40691"/>
                    </a:xfrm>
                    <a:custGeom>
                      <a:rect b="b" l="l" r="r" t="t"/>
                      <a:pathLst>
                        <a:path extrusionOk="0" h="71076" w="71076">
                          <a:moveTo>
                            <a:pt x="35539" y="0"/>
                          </a:moveTo>
                          <a:cubicBezTo>
                            <a:pt x="55165" y="0"/>
                            <a:pt x="71076" y="15911"/>
                            <a:pt x="71076" y="35539"/>
                          </a:cubicBezTo>
                          <a:cubicBezTo>
                            <a:pt x="71076" y="55165"/>
                            <a:pt x="55165" y="71076"/>
                            <a:pt x="35539" y="71076"/>
                          </a:cubicBezTo>
                          <a:cubicBezTo>
                            <a:pt x="15911" y="71076"/>
                            <a:pt x="0" y="55165"/>
                            <a:pt x="0" y="35539"/>
                          </a:cubicBezTo>
                          <a:cubicBezTo>
                            <a:pt x="0" y="15911"/>
                            <a:pt x="15911" y="0"/>
                            <a:pt x="35539" y="0"/>
                          </a:cubicBezTo>
                          <a:close/>
                          <a:moveTo>
                            <a:pt x="35539" y="15478"/>
                          </a:moveTo>
                          <a:cubicBezTo>
                            <a:pt x="24460" y="15478"/>
                            <a:pt x="15478" y="24460"/>
                            <a:pt x="15478" y="35539"/>
                          </a:cubicBezTo>
                          <a:cubicBezTo>
                            <a:pt x="15478" y="46617"/>
                            <a:pt x="24460" y="55599"/>
                            <a:pt x="35539" y="55599"/>
                          </a:cubicBezTo>
                          <a:cubicBezTo>
                            <a:pt x="46617" y="55599"/>
                            <a:pt x="55599" y="46617"/>
                            <a:pt x="55599" y="35539"/>
                          </a:cubicBezTo>
                          <a:cubicBezTo>
                            <a:pt x="55599" y="24460"/>
                            <a:pt x="46617" y="15478"/>
                            <a:pt x="35539" y="15478"/>
                          </a:cubicBez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08" name="Google Shape;408;p50"/>
                    <p:cNvSpPr/>
                    <p:nvPr/>
                  </p:nvSpPr>
                  <p:spPr>
                    <a:xfrm>
                      <a:off x="9438984" y="2650811"/>
                      <a:ext cx="50335" cy="50335"/>
                    </a:xfrm>
                    <a:custGeom>
                      <a:rect b="b" l="l" r="r" t="t"/>
                      <a:pathLst>
                        <a:path extrusionOk="0" h="66013" w="66013">
                          <a:moveTo>
                            <a:pt x="33007" y="0"/>
                          </a:moveTo>
                          <a:lnTo>
                            <a:pt x="66013" y="33007"/>
                          </a:lnTo>
                          <a:lnTo>
                            <a:pt x="33007" y="66013"/>
                          </a:lnTo>
                          <a:lnTo>
                            <a:pt x="0" y="33007"/>
                          </a:lnTo>
                          <a:lnTo>
                            <a:pt x="33007" y="0"/>
                          </a:lnTo>
                          <a:close/>
                          <a:moveTo>
                            <a:pt x="33007" y="17609"/>
                          </a:moveTo>
                          <a:lnTo>
                            <a:pt x="17609" y="33007"/>
                          </a:lnTo>
                          <a:lnTo>
                            <a:pt x="33007" y="48404"/>
                          </a:lnTo>
                          <a:lnTo>
                            <a:pt x="48404" y="33007"/>
                          </a:lnTo>
                          <a:lnTo>
                            <a:pt x="33007" y="17609"/>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09" name="Google Shape;409;p50"/>
                    <p:cNvSpPr/>
                    <p:nvPr/>
                  </p:nvSpPr>
                  <p:spPr>
                    <a:xfrm>
                      <a:off x="9274406" y="2242243"/>
                      <a:ext cx="55332" cy="55332"/>
                    </a:xfrm>
                    <a:custGeom>
                      <a:rect b="b" l="l" r="r" t="t"/>
                      <a:pathLst>
                        <a:path extrusionOk="0" h="96649" w="96649">
                          <a:moveTo>
                            <a:pt x="48325" y="0"/>
                          </a:moveTo>
                          <a:lnTo>
                            <a:pt x="96649" y="48325"/>
                          </a:lnTo>
                          <a:lnTo>
                            <a:pt x="48325" y="96649"/>
                          </a:lnTo>
                          <a:lnTo>
                            <a:pt x="0" y="48325"/>
                          </a:lnTo>
                          <a:lnTo>
                            <a:pt x="48325" y="0"/>
                          </a:lnTo>
                          <a:close/>
                          <a:moveTo>
                            <a:pt x="48325" y="23527"/>
                          </a:moveTo>
                          <a:lnTo>
                            <a:pt x="23527" y="48325"/>
                          </a:lnTo>
                          <a:lnTo>
                            <a:pt x="48325" y="73122"/>
                          </a:lnTo>
                          <a:lnTo>
                            <a:pt x="73122" y="48325"/>
                          </a:lnTo>
                          <a:lnTo>
                            <a:pt x="48325" y="23527"/>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410" name="Google Shape;410;p50"/>
                  <p:cNvSpPr/>
                  <p:nvPr/>
                </p:nvSpPr>
                <p:spPr>
                  <a:xfrm flipH="1">
                    <a:off x="8960918" y="2198512"/>
                    <a:ext cx="696496" cy="613644"/>
                  </a:xfrm>
                  <a:custGeom>
                    <a:rect b="b" l="l" r="r" t="t"/>
                    <a:pathLst>
                      <a:path extrusionOk="0" h="1136378" w="1190592">
                        <a:moveTo>
                          <a:pt x="584011" y="0"/>
                        </a:moveTo>
                        <a:cubicBezTo>
                          <a:pt x="665392" y="0"/>
                          <a:pt x="735215" y="143093"/>
                          <a:pt x="765041" y="347024"/>
                        </a:cubicBezTo>
                        <a:lnTo>
                          <a:pt x="774889" y="438779"/>
                        </a:lnTo>
                        <a:lnTo>
                          <a:pt x="796277" y="450053"/>
                        </a:lnTo>
                        <a:cubicBezTo>
                          <a:pt x="1056974" y="597659"/>
                          <a:pt x="1225128" y="765709"/>
                          <a:pt x="1184570" y="848438"/>
                        </a:cubicBezTo>
                        <a:cubicBezTo>
                          <a:pt x="1155600" y="907530"/>
                          <a:pt x="1027001" y="909105"/>
                          <a:pt x="855170" y="863024"/>
                        </a:cubicBezTo>
                        <a:lnTo>
                          <a:pt x="756907" y="832690"/>
                        </a:lnTo>
                        <a:lnTo>
                          <a:pt x="746926" y="885869"/>
                        </a:lnTo>
                        <a:cubicBezTo>
                          <a:pt x="711620" y="1037008"/>
                          <a:pt x="651828" y="1136378"/>
                          <a:pt x="584011" y="1136378"/>
                        </a:cubicBezTo>
                        <a:cubicBezTo>
                          <a:pt x="489068" y="1136378"/>
                          <a:pt x="409854" y="941613"/>
                          <a:pt x="391534" y="682699"/>
                        </a:cubicBezTo>
                        <a:lnTo>
                          <a:pt x="390987" y="667019"/>
                        </a:lnTo>
                        <a:lnTo>
                          <a:pt x="288592" y="604836"/>
                        </a:lnTo>
                        <a:cubicBezTo>
                          <a:pt x="89833" y="475160"/>
                          <a:pt x="-28742" y="341564"/>
                          <a:pt x="6022" y="270654"/>
                        </a:cubicBezTo>
                        <a:cubicBezTo>
                          <a:pt x="34992" y="211562"/>
                          <a:pt x="163591" y="209987"/>
                          <a:pt x="335421" y="256068"/>
                        </a:cubicBezTo>
                        <a:lnTo>
                          <a:pt x="415418" y="280763"/>
                        </a:lnTo>
                        <a:lnTo>
                          <a:pt x="421096" y="250509"/>
                        </a:lnTo>
                        <a:cubicBezTo>
                          <a:pt x="456403" y="99370"/>
                          <a:pt x="516194" y="0"/>
                          <a:pt x="584011" y="0"/>
                        </a:cubicBez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grpSp>
              <p:nvGrpSpPr>
                <p:cNvPr id="411" name="Google Shape;411;p50"/>
                <p:cNvGrpSpPr/>
                <p:nvPr/>
              </p:nvGrpSpPr>
              <p:grpSpPr>
                <a:xfrm>
                  <a:off x="6824130" y="2658812"/>
                  <a:ext cx="313809" cy="297172"/>
                  <a:chOff x="9141659" y="2346823"/>
                  <a:chExt cx="332813" cy="315168"/>
                </a:xfrm>
              </p:grpSpPr>
              <p:sp>
                <p:nvSpPr>
                  <p:cNvPr id="412" name="Google Shape;412;p50"/>
                  <p:cNvSpPr/>
                  <p:nvPr/>
                </p:nvSpPr>
                <p:spPr>
                  <a:xfrm>
                    <a:off x="9198475" y="2421584"/>
                    <a:ext cx="181978" cy="75752"/>
                  </a:xfrm>
                  <a:custGeom>
                    <a:rect b="b" l="l" r="r" t="t"/>
                    <a:pathLst>
                      <a:path extrusionOk="0" h="531595" w="1277037">
                        <a:moveTo>
                          <a:pt x="44175" y="531595"/>
                        </a:moveTo>
                        <a:cubicBezTo>
                          <a:pt x="55605" y="531595"/>
                          <a:pt x="67035" y="526833"/>
                          <a:pt x="76560" y="518260"/>
                        </a:cubicBezTo>
                        <a:cubicBezTo>
                          <a:pt x="174667" y="421105"/>
                          <a:pt x="303255" y="376338"/>
                          <a:pt x="479467" y="376338"/>
                        </a:cubicBezTo>
                        <a:cubicBezTo>
                          <a:pt x="480420" y="376338"/>
                          <a:pt x="482325" y="376338"/>
                          <a:pt x="483277" y="376338"/>
                        </a:cubicBezTo>
                        <a:cubicBezTo>
                          <a:pt x="517567" y="376338"/>
                          <a:pt x="553762" y="378243"/>
                          <a:pt x="589957" y="379195"/>
                        </a:cubicBezTo>
                        <a:cubicBezTo>
                          <a:pt x="751882" y="385863"/>
                          <a:pt x="934762" y="392530"/>
                          <a:pt x="1076685" y="284898"/>
                        </a:cubicBezTo>
                        <a:lnTo>
                          <a:pt x="1137645" y="343000"/>
                        </a:lnTo>
                        <a:cubicBezTo>
                          <a:pt x="1146217" y="351573"/>
                          <a:pt x="1157647" y="355383"/>
                          <a:pt x="1169077" y="355383"/>
                        </a:cubicBezTo>
                        <a:cubicBezTo>
                          <a:pt x="1173840" y="355383"/>
                          <a:pt x="1177650" y="354430"/>
                          <a:pt x="1182412" y="353478"/>
                        </a:cubicBezTo>
                        <a:cubicBezTo>
                          <a:pt x="1197652" y="348715"/>
                          <a:pt x="1210035" y="336333"/>
                          <a:pt x="1213845" y="320140"/>
                        </a:cubicBezTo>
                        <a:lnTo>
                          <a:pt x="1275757" y="56298"/>
                        </a:lnTo>
                        <a:cubicBezTo>
                          <a:pt x="1279567" y="40105"/>
                          <a:pt x="1274805" y="23913"/>
                          <a:pt x="1262422" y="12483"/>
                        </a:cubicBezTo>
                        <a:cubicBezTo>
                          <a:pt x="1250040" y="1053"/>
                          <a:pt x="1233847" y="-2757"/>
                          <a:pt x="1217655" y="2005"/>
                        </a:cubicBezTo>
                        <a:lnTo>
                          <a:pt x="958575" y="80110"/>
                        </a:lnTo>
                        <a:cubicBezTo>
                          <a:pt x="943335" y="84873"/>
                          <a:pt x="930952" y="97255"/>
                          <a:pt x="927142" y="113448"/>
                        </a:cubicBezTo>
                        <a:cubicBezTo>
                          <a:pt x="923332" y="129640"/>
                          <a:pt x="928095" y="145833"/>
                          <a:pt x="940477" y="157263"/>
                        </a:cubicBezTo>
                        <a:lnTo>
                          <a:pt x="1008105" y="221080"/>
                        </a:lnTo>
                        <a:cubicBezTo>
                          <a:pt x="893805" y="299185"/>
                          <a:pt x="741405" y="293470"/>
                          <a:pt x="593767" y="287755"/>
                        </a:cubicBezTo>
                        <a:cubicBezTo>
                          <a:pt x="556620" y="285850"/>
                          <a:pt x="519472" y="284898"/>
                          <a:pt x="484230" y="284898"/>
                        </a:cubicBezTo>
                        <a:cubicBezTo>
                          <a:pt x="483277" y="284898"/>
                          <a:pt x="481372" y="284898"/>
                          <a:pt x="480420" y="284898"/>
                        </a:cubicBezTo>
                        <a:cubicBezTo>
                          <a:pt x="278490" y="284898"/>
                          <a:pt x="129900" y="338238"/>
                          <a:pt x="13695" y="453490"/>
                        </a:cubicBezTo>
                        <a:cubicBezTo>
                          <a:pt x="-4403" y="471588"/>
                          <a:pt x="-4403" y="500163"/>
                          <a:pt x="12742" y="518260"/>
                        </a:cubicBezTo>
                        <a:cubicBezTo>
                          <a:pt x="20362" y="526833"/>
                          <a:pt x="32745" y="531595"/>
                          <a:pt x="44175" y="531595"/>
                        </a:cubicBezTo>
                        <a:close/>
                        <a:moveTo>
                          <a:pt x="1168125" y="112495"/>
                        </a:moveTo>
                        <a:lnTo>
                          <a:pt x="1142407" y="222033"/>
                        </a:lnTo>
                        <a:lnTo>
                          <a:pt x="1060492" y="144880"/>
                        </a:lnTo>
                        <a:lnTo>
                          <a:pt x="1168125" y="1124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413" name="Google Shape;413;p50"/>
                  <p:cNvSpPr/>
                  <p:nvPr/>
                </p:nvSpPr>
                <p:spPr>
                  <a:xfrm>
                    <a:off x="9256299" y="2398226"/>
                    <a:ext cx="39195" cy="39087"/>
                  </a:xfrm>
                  <a:custGeom>
                    <a:rect b="b" l="l" r="r" t="t"/>
                    <a:pathLst>
                      <a:path extrusionOk="0" h="274297" w="275051">
                        <a:moveTo>
                          <a:pt x="46086" y="217148"/>
                        </a:moveTo>
                        <a:cubicBezTo>
                          <a:pt x="51800" y="217148"/>
                          <a:pt x="56563" y="216195"/>
                          <a:pt x="62278" y="214290"/>
                        </a:cubicBezTo>
                        <a:lnTo>
                          <a:pt x="110856" y="196193"/>
                        </a:lnTo>
                        <a:lnTo>
                          <a:pt x="128953" y="244770"/>
                        </a:lnTo>
                        <a:cubicBezTo>
                          <a:pt x="135621" y="262868"/>
                          <a:pt x="153718" y="274298"/>
                          <a:pt x="171816" y="274298"/>
                        </a:cubicBezTo>
                        <a:cubicBezTo>
                          <a:pt x="177531" y="274298"/>
                          <a:pt x="182293" y="273345"/>
                          <a:pt x="188008" y="271440"/>
                        </a:cubicBezTo>
                        <a:cubicBezTo>
                          <a:pt x="211821" y="262868"/>
                          <a:pt x="224203" y="236198"/>
                          <a:pt x="214678" y="212385"/>
                        </a:cubicBezTo>
                        <a:lnTo>
                          <a:pt x="196581" y="163808"/>
                        </a:lnTo>
                        <a:lnTo>
                          <a:pt x="245158" y="145710"/>
                        </a:lnTo>
                        <a:cubicBezTo>
                          <a:pt x="268971" y="137138"/>
                          <a:pt x="281353" y="110468"/>
                          <a:pt x="271828" y="86655"/>
                        </a:cubicBezTo>
                        <a:cubicBezTo>
                          <a:pt x="263256" y="62843"/>
                          <a:pt x="236586" y="51413"/>
                          <a:pt x="212773" y="59985"/>
                        </a:cubicBezTo>
                        <a:lnTo>
                          <a:pt x="164196" y="78083"/>
                        </a:lnTo>
                        <a:lnTo>
                          <a:pt x="146098" y="29505"/>
                        </a:lnTo>
                        <a:cubicBezTo>
                          <a:pt x="137525" y="5693"/>
                          <a:pt x="110856" y="-5737"/>
                          <a:pt x="87043" y="2835"/>
                        </a:cubicBezTo>
                        <a:cubicBezTo>
                          <a:pt x="63231" y="11408"/>
                          <a:pt x="50848" y="38078"/>
                          <a:pt x="60373" y="61890"/>
                        </a:cubicBezTo>
                        <a:lnTo>
                          <a:pt x="78471" y="110468"/>
                        </a:lnTo>
                        <a:lnTo>
                          <a:pt x="29893" y="128565"/>
                        </a:lnTo>
                        <a:cubicBezTo>
                          <a:pt x="6081" y="137138"/>
                          <a:pt x="-6302" y="163808"/>
                          <a:pt x="3223" y="187620"/>
                        </a:cubicBezTo>
                        <a:cubicBezTo>
                          <a:pt x="9891" y="205718"/>
                          <a:pt x="27036" y="217148"/>
                          <a:pt x="46086" y="2171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414" name="Google Shape;414;p50"/>
                  <p:cNvSpPr/>
                  <p:nvPr/>
                </p:nvSpPr>
                <p:spPr>
                  <a:xfrm>
                    <a:off x="9255710" y="2496678"/>
                    <a:ext cx="41724" cy="41774"/>
                  </a:xfrm>
                  <a:custGeom>
                    <a:rect b="b" l="l" r="r" t="t"/>
                    <a:pathLst>
                      <a:path extrusionOk="0" h="293153" w="292799">
                        <a:moveTo>
                          <a:pt x="207360" y="13119"/>
                        </a:moveTo>
                        <a:cubicBezTo>
                          <a:pt x="134017" y="-20219"/>
                          <a:pt x="46387" y="12166"/>
                          <a:pt x="13050" y="85509"/>
                        </a:cubicBezTo>
                        <a:cubicBezTo>
                          <a:pt x="-3143" y="120751"/>
                          <a:pt x="-4095" y="160756"/>
                          <a:pt x="9240" y="197904"/>
                        </a:cubicBezTo>
                        <a:cubicBezTo>
                          <a:pt x="22575" y="235051"/>
                          <a:pt x="50197" y="263626"/>
                          <a:pt x="85440" y="279819"/>
                        </a:cubicBezTo>
                        <a:cubicBezTo>
                          <a:pt x="104490" y="288391"/>
                          <a:pt x="125445" y="293154"/>
                          <a:pt x="146400" y="293154"/>
                        </a:cubicBezTo>
                        <a:cubicBezTo>
                          <a:pt x="163545" y="293154"/>
                          <a:pt x="181642" y="290296"/>
                          <a:pt x="197835" y="283629"/>
                        </a:cubicBezTo>
                        <a:cubicBezTo>
                          <a:pt x="234982" y="270294"/>
                          <a:pt x="263557" y="242671"/>
                          <a:pt x="279750" y="207429"/>
                        </a:cubicBezTo>
                        <a:cubicBezTo>
                          <a:pt x="295942" y="172186"/>
                          <a:pt x="296895" y="132181"/>
                          <a:pt x="283560" y="95034"/>
                        </a:cubicBezTo>
                        <a:cubicBezTo>
                          <a:pt x="270225" y="58839"/>
                          <a:pt x="243555" y="29311"/>
                          <a:pt x="207360" y="13119"/>
                        </a:cubicBezTo>
                        <a:close/>
                        <a:moveTo>
                          <a:pt x="196882" y="169329"/>
                        </a:moveTo>
                        <a:cubicBezTo>
                          <a:pt x="191167" y="182664"/>
                          <a:pt x="179737" y="193141"/>
                          <a:pt x="166402" y="197904"/>
                        </a:cubicBezTo>
                        <a:cubicBezTo>
                          <a:pt x="153067" y="202666"/>
                          <a:pt x="137827" y="202666"/>
                          <a:pt x="124492" y="195999"/>
                        </a:cubicBezTo>
                        <a:cubicBezTo>
                          <a:pt x="111157" y="190284"/>
                          <a:pt x="100680" y="178854"/>
                          <a:pt x="95917" y="165519"/>
                        </a:cubicBezTo>
                        <a:cubicBezTo>
                          <a:pt x="91155" y="152184"/>
                          <a:pt x="91155" y="136944"/>
                          <a:pt x="97822" y="123609"/>
                        </a:cubicBezTo>
                        <a:cubicBezTo>
                          <a:pt x="107347" y="103606"/>
                          <a:pt x="127350" y="91224"/>
                          <a:pt x="148305" y="91224"/>
                        </a:cubicBezTo>
                        <a:cubicBezTo>
                          <a:pt x="155925" y="91224"/>
                          <a:pt x="163545" y="93129"/>
                          <a:pt x="171165" y="95986"/>
                        </a:cubicBezTo>
                        <a:cubicBezTo>
                          <a:pt x="184500" y="101701"/>
                          <a:pt x="194977" y="113131"/>
                          <a:pt x="199740" y="126466"/>
                        </a:cubicBezTo>
                        <a:cubicBezTo>
                          <a:pt x="203550" y="141706"/>
                          <a:pt x="202597" y="155994"/>
                          <a:pt x="196882" y="1693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415" name="Google Shape;415;p50"/>
                  <p:cNvSpPr/>
                  <p:nvPr/>
                </p:nvSpPr>
                <p:spPr>
                  <a:xfrm>
                    <a:off x="9356007" y="2371404"/>
                    <a:ext cx="61374" cy="40337"/>
                  </a:xfrm>
                  <a:custGeom>
                    <a:rect b="b" l="l" r="r" t="t"/>
                    <a:pathLst>
                      <a:path extrusionOk="0" h="283065" w="430698">
                        <a:moveTo>
                          <a:pt x="107629" y="265920"/>
                        </a:moveTo>
                        <a:cubicBezTo>
                          <a:pt x="117154" y="277350"/>
                          <a:pt x="129536" y="283065"/>
                          <a:pt x="143824" y="283065"/>
                        </a:cubicBezTo>
                        <a:cubicBezTo>
                          <a:pt x="153349" y="283065"/>
                          <a:pt x="163826" y="280208"/>
                          <a:pt x="172399" y="273540"/>
                        </a:cubicBezTo>
                        <a:lnTo>
                          <a:pt x="413381" y="82088"/>
                        </a:lnTo>
                        <a:cubicBezTo>
                          <a:pt x="433384" y="65895"/>
                          <a:pt x="436241" y="37320"/>
                          <a:pt x="421001" y="17318"/>
                        </a:cubicBezTo>
                        <a:cubicBezTo>
                          <a:pt x="405761" y="-2685"/>
                          <a:pt x="376234" y="-5542"/>
                          <a:pt x="356231" y="9698"/>
                        </a:cubicBezTo>
                        <a:lnTo>
                          <a:pt x="150491" y="173528"/>
                        </a:lnTo>
                        <a:lnTo>
                          <a:pt x="81911" y="88755"/>
                        </a:lnTo>
                        <a:cubicBezTo>
                          <a:pt x="65719" y="68753"/>
                          <a:pt x="37144" y="65895"/>
                          <a:pt x="17141" y="82088"/>
                        </a:cubicBezTo>
                        <a:cubicBezTo>
                          <a:pt x="-2861" y="98280"/>
                          <a:pt x="-5719" y="126855"/>
                          <a:pt x="10474" y="146858"/>
                        </a:cubicBezTo>
                        <a:lnTo>
                          <a:pt x="107629" y="2659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416" name="Google Shape;416;p50"/>
                  <p:cNvSpPr/>
                  <p:nvPr/>
                </p:nvSpPr>
                <p:spPr>
                  <a:xfrm>
                    <a:off x="9141659" y="2346823"/>
                    <a:ext cx="332813" cy="315168"/>
                  </a:xfrm>
                  <a:custGeom>
                    <a:rect b="b" l="l" r="r" t="t"/>
                    <a:pathLst>
                      <a:path extrusionOk="0" h="2211705" w="2335530">
                        <a:moveTo>
                          <a:pt x="2289810" y="0"/>
                        </a:moveTo>
                        <a:lnTo>
                          <a:pt x="45720" y="0"/>
                        </a:lnTo>
                        <a:cubicBezTo>
                          <a:pt x="20003" y="0"/>
                          <a:pt x="0" y="20955"/>
                          <a:pt x="0" y="45720"/>
                        </a:cubicBezTo>
                        <a:cubicBezTo>
                          <a:pt x="0" y="70485"/>
                          <a:pt x="20955" y="91440"/>
                          <a:pt x="45720" y="91440"/>
                        </a:cubicBezTo>
                        <a:lnTo>
                          <a:pt x="155258" y="91440"/>
                        </a:lnTo>
                        <a:lnTo>
                          <a:pt x="155258" y="1483995"/>
                        </a:lnTo>
                        <a:cubicBezTo>
                          <a:pt x="155258" y="1509713"/>
                          <a:pt x="176213" y="1529715"/>
                          <a:pt x="200978" y="1529715"/>
                        </a:cubicBezTo>
                        <a:lnTo>
                          <a:pt x="709613" y="1529715"/>
                        </a:lnTo>
                        <a:lnTo>
                          <a:pt x="516255" y="2151698"/>
                        </a:lnTo>
                        <a:cubicBezTo>
                          <a:pt x="508635" y="2175510"/>
                          <a:pt x="521970" y="2201228"/>
                          <a:pt x="546735" y="2208848"/>
                        </a:cubicBezTo>
                        <a:cubicBezTo>
                          <a:pt x="551498" y="2210753"/>
                          <a:pt x="556260" y="2210753"/>
                          <a:pt x="560070" y="2210753"/>
                        </a:cubicBezTo>
                        <a:cubicBezTo>
                          <a:pt x="580073" y="2210753"/>
                          <a:pt x="598170" y="2198370"/>
                          <a:pt x="603885" y="2178368"/>
                        </a:cubicBezTo>
                        <a:lnTo>
                          <a:pt x="805815" y="1530668"/>
                        </a:lnTo>
                        <a:lnTo>
                          <a:pt x="1529715" y="1530668"/>
                        </a:lnTo>
                        <a:lnTo>
                          <a:pt x="1731645" y="2179320"/>
                        </a:lnTo>
                        <a:cubicBezTo>
                          <a:pt x="1737360" y="2199323"/>
                          <a:pt x="1755458" y="2211705"/>
                          <a:pt x="1775460" y="2211705"/>
                        </a:cubicBezTo>
                        <a:cubicBezTo>
                          <a:pt x="1780223" y="2211705"/>
                          <a:pt x="1784985" y="2210753"/>
                          <a:pt x="1788795" y="2209800"/>
                        </a:cubicBezTo>
                        <a:cubicBezTo>
                          <a:pt x="1812608" y="2202180"/>
                          <a:pt x="1826895" y="2176463"/>
                          <a:pt x="1819275" y="2152650"/>
                        </a:cubicBezTo>
                        <a:lnTo>
                          <a:pt x="1625918" y="1530668"/>
                        </a:lnTo>
                        <a:lnTo>
                          <a:pt x="2134553" y="1530668"/>
                        </a:lnTo>
                        <a:cubicBezTo>
                          <a:pt x="2160270" y="1530668"/>
                          <a:pt x="2180273" y="1509713"/>
                          <a:pt x="2180273" y="1484948"/>
                        </a:cubicBezTo>
                        <a:lnTo>
                          <a:pt x="2180273" y="92393"/>
                        </a:lnTo>
                        <a:lnTo>
                          <a:pt x="2289810" y="92393"/>
                        </a:lnTo>
                        <a:cubicBezTo>
                          <a:pt x="2315528" y="92393"/>
                          <a:pt x="2335530" y="71438"/>
                          <a:pt x="2335530" y="46672"/>
                        </a:cubicBezTo>
                        <a:cubicBezTo>
                          <a:pt x="2335530" y="21908"/>
                          <a:pt x="2314575" y="0"/>
                          <a:pt x="2289810" y="0"/>
                        </a:cubicBezTo>
                        <a:close/>
                        <a:moveTo>
                          <a:pt x="2088833" y="1438275"/>
                        </a:moveTo>
                        <a:lnTo>
                          <a:pt x="246697" y="1438275"/>
                        </a:lnTo>
                        <a:lnTo>
                          <a:pt x="246697" y="92393"/>
                        </a:lnTo>
                        <a:lnTo>
                          <a:pt x="2088833" y="92393"/>
                        </a:lnTo>
                        <a:lnTo>
                          <a:pt x="2088833" y="14382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grpSp>
          <p:grpSp>
            <p:nvGrpSpPr>
              <p:cNvPr id="417" name="Google Shape;417;p50"/>
              <p:cNvGrpSpPr/>
              <p:nvPr/>
            </p:nvGrpSpPr>
            <p:grpSpPr>
              <a:xfrm>
                <a:off x="1152691" y="2713131"/>
                <a:ext cx="4777494" cy="990821"/>
                <a:chOff x="1152691" y="2713131"/>
                <a:chExt cx="4777494" cy="990821"/>
              </a:xfrm>
            </p:grpSpPr>
            <p:sp>
              <p:nvSpPr>
                <p:cNvPr id="418" name="Google Shape;418;p50"/>
                <p:cNvSpPr/>
                <p:nvPr/>
              </p:nvSpPr>
              <p:spPr>
                <a:xfrm>
                  <a:off x="1649485" y="2824015"/>
                  <a:ext cx="4280700" cy="700200"/>
                </a:xfrm>
                <a:prstGeom prst="rect">
                  <a:avLst/>
                </a:prstGeom>
                <a:gradFill>
                  <a:gsLst>
                    <a:gs pos="0">
                      <a:srgbClr val="199ACD"/>
                    </a:gs>
                    <a:gs pos="5000">
                      <a:srgbClr val="199ACD"/>
                    </a:gs>
                    <a:gs pos="100000">
                      <a:srgbClr val="71C9ED"/>
                    </a:gs>
                  </a:gsLst>
                  <a:lin ang="1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nvGrpSpPr>
                <p:cNvPr id="419" name="Google Shape;419;p50"/>
                <p:cNvGrpSpPr/>
                <p:nvPr/>
              </p:nvGrpSpPr>
              <p:grpSpPr>
                <a:xfrm>
                  <a:off x="2505231" y="2792621"/>
                  <a:ext cx="2363400" cy="707595"/>
                  <a:chOff x="2505231" y="2773571"/>
                  <a:chExt cx="2363400" cy="707595"/>
                </a:xfrm>
              </p:grpSpPr>
              <p:sp>
                <p:nvSpPr>
                  <p:cNvPr id="420" name="Google Shape;420;p50"/>
                  <p:cNvSpPr/>
                  <p:nvPr/>
                </p:nvSpPr>
                <p:spPr>
                  <a:xfrm>
                    <a:off x="2505231" y="3006866"/>
                    <a:ext cx="2363400" cy="474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Gill Sans"/>
                        <a:ea typeface="Gill Sans"/>
                        <a:cs typeface="Gill Sans"/>
                        <a:sym typeface="Gill Sans"/>
                      </a:rPr>
                      <a:t>Loss of Focus</a:t>
                    </a:r>
                    <a:endParaRPr sz="1700">
                      <a:solidFill>
                        <a:schemeClr val="dk1"/>
                      </a:solidFill>
                    </a:endParaRPr>
                  </a:p>
                  <a:p>
                    <a:pPr indent="0" lvl="0" marL="0" marR="0" rtl="0" algn="l">
                      <a:spcBef>
                        <a:spcPts val="0"/>
                      </a:spcBef>
                      <a:spcAft>
                        <a:spcPts val="0"/>
                      </a:spcAft>
                      <a:buNone/>
                    </a:pPr>
                    <a:r>
                      <a:t/>
                    </a:r>
                    <a:endParaRPr/>
                  </a:p>
                </p:txBody>
              </p:sp>
              <p:sp>
                <p:nvSpPr>
                  <p:cNvPr id="421" name="Google Shape;421;p50"/>
                  <p:cNvSpPr/>
                  <p:nvPr/>
                </p:nvSpPr>
                <p:spPr>
                  <a:xfrm>
                    <a:off x="2505231" y="2773571"/>
                    <a:ext cx="1227300" cy="2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grpSp>
            <p:grpSp>
              <p:nvGrpSpPr>
                <p:cNvPr id="422" name="Google Shape;422;p50"/>
                <p:cNvGrpSpPr/>
                <p:nvPr/>
              </p:nvGrpSpPr>
              <p:grpSpPr>
                <a:xfrm>
                  <a:off x="1152691" y="2713131"/>
                  <a:ext cx="1010513" cy="990821"/>
                  <a:chOff x="1152691" y="2713131"/>
                  <a:chExt cx="1010513" cy="990821"/>
                </a:xfrm>
              </p:grpSpPr>
              <p:grpSp>
                <p:nvGrpSpPr>
                  <p:cNvPr id="423" name="Google Shape;423;p50"/>
                  <p:cNvGrpSpPr/>
                  <p:nvPr/>
                </p:nvGrpSpPr>
                <p:grpSpPr>
                  <a:xfrm>
                    <a:off x="1152691" y="2739861"/>
                    <a:ext cx="1010513" cy="964091"/>
                    <a:chOff x="1152691" y="2739861"/>
                    <a:chExt cx="1010513" cy="964091"/>
                  </a:xfrm>
                </p:grpSpPr>
                <p:sp>
                  <p:nvSpPr>
                    <p:cNvPr id="424" name="Google Shape;424;p50"/>
                    <p:cNvSpPr/>
                    <p:nvPr/>
                  </p:nvSpPr>
                  <p:spPr>
                    <a:xfrm>
                      <a:off x="1154901" y="2739861"/>
                      <a:ext cx="1007269" cy="363748"/>
                    </a:xfrm>
                    <a:custGeom>
                      <a:rect b="b" l="l" r="r" t="t"/>
                      <a:pathLst>
                        <a:path extrusionOk="0" h="326231" w="895350">
                          <a:moveTo>
                            <a:pt x="0" y="165913"/>
                          </a:moveTo>
                          <a:lnTo>
                            <a:pt x="452439" y="0"/>
                          </a:lnTo>
                          <a:lnTo>
                            <a:pt x="895350" y="159544"/>
                          </a:lnTo>
                          <a:lnTo>
                            <a:pt x="442914" y="326231"/>
                          </a:lnTo>
                          <a:lnTo>
                            <a:pt x="0" y="165913"/>
                          </a:lnTo>
                          <a:close/>
                        </a:path>
                      </a:pathLst>
                    </a:custGeom>
                    <a:solidFill>
                      <a:srgbClr val="71C9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25" name="Google Shape;425;p50"/>
                    <p:cNvSpPr/>
                    <p:nvPr/>
                  </p:nvSpPr>
                  <p:spPr>
                    <a:xfrm>
                      <a:off x="1650151" y="2919388"/>
                      <a:ext cx="513052" cy="784564"/>
                    </a:xfrm>
                    <a:custGeom>
                      <a:rect b="b" l="l" r="r" t="t"/>
                      <a:pathLst>
                        <a:path extrusionOk="0" h="1042610" w="681797">
                          <a:moveTo>
                            <a:pt x="0" y="236537"/>
                          </a:moveTo>
                          <a:lnTo>
                            <a:pt x="681797" y="0"/>
                          </a:lnTo>
                          <a:cubicBezTo>
                            <a:pt x="680750" y="267758"/>
                            <a:pt x="679704" y="535517"/>
                            <a:pt x="678657" y="803275"/>
                          </a:cubicBezTo>
                          <a:lnTo>
                            <a:pt x="919" y="1042610"/>
                          </a:lnTo>
                          <a:cubicBezTo>
                            <a:pt x="613" y="773919"/>
                            <a:pt x="306" y="505228"/>
                            <a:pt x="0" y="236537"/>
                          </a:cubicBezTo>
                          <a:close/>
                        </a:path>
                      </a:pathLst>
                    </a:custGeom>
                    <a:solidFill>
                      <a:srgbClr val="28AE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26" name="Google Shape;426;p50"/>
                    <p:cNvSpPr/>
                    <p:nvPr/>
                  </p:nvSpPr>
                  <p:spPr>
                    <a:xfrm flipH="1">
                      <a:off x="1154142" y="2922968"/>
                      <a:ext cx="496007" cy="780980"/>
                    </a:xfrm>
                    <a:custGeom>
                      <a:rect b="b" l="l" r="r" t="t"/>
                      <a:pathLst>
                        <a:path extrusionOk="0" h="1037847" w="681797">
                          <a:moveTo>
                            <a:pt x="0" y="231774"/>
                          </a:moveTo>
                          <a:lnTo>
                            <a:pt x="681797" y="0"/>
                          </a:lnTo>
                          <a:cubicBezTo>
                            <a:pt x="680750" y="267758"/>
                            <a:pt x="679704" y="530754"/>
                            <a:pt x="678657" y="798512"/>
                          </a:cubicBezTo>
                          <a:lnTo>
                            <a:pt x="919" y="1037847"/>
                          </a:lnTo>
                          <a:cubicBezTo>
                            <a:pt x="613" y="769156"/>
                            <a:pt x="306" y="500465"/>
                            <a:pt x="0" y="231774"/>
                          </a:cubicBezTo>
                          <a:close/>
                        </a:path>
                      </a:pathLst>
                    </a:custGeom>
                    <a:solidFill>
                      <a:srgbClr val="71C9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27" name="Google Shape;427;p50"/>
                    <p:cNvSpPr/>
                    <p:nvPr/>
                  </p:nvSpPr>
                  <p:spPr>
                    <a:xfrm flipH="1">
                      <a:off x="1372026" y="3033863"/>
                      <a:ext cx="278123" cy="669976"/>
                    </a:xfrm>
                    <a:custGeom>
                      <a:rect b="b" l="l" r="r" t="t"/>
                      <a:pathLst>
                        <a:path extrusionOk="0" h="890334" w="382300">
                          <a:moveTo>
                            <a:pt x="0" y="84261"/>
                          </a:moveTo>
                          <a:lnTo>
                            <a:pt x="227754" y="0"/>
                          </a:lnTo>
                          <a:lnTo>
                            <a:pt x="382300" y="752619"/>
                          </a:lnTo>
                          <a:lnTo>
                            <a:pt x="919" y="890334"/>
                          </a:lnTo>
                          <a:cubicBezTo>
                            <a:pt x="613" y="621643"/>
                            <a:pt x="306" y="352952"/>
                            <a:pt x="0" y="84261"/>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28" name="Google Shape;428;p50"/>
                    <p:cNvSpPr/>
                    <p:nvPr/>
                  </p:nvSpPr>
                  <p:spPr>
                    <a:xfrm rot="1183513">
                      <a:off x="1143637" y="2997942"/>
                      <a:ext cx="518207" cy="36345"/>
                    </a:xfrm>
                    <a:prstGeom prst="ellipse">
                      <a:avLst/>
                    </a:prstGeom>
                    <a:gradFill>
                      <a:gsLst>
                        <a:gs pos="0">
                          <a:srgbClr val="FFFFFF">
                            <a:alpha val="62745"/>
                          </a:srgbClr>
                        </a:gs>
                        <a:gs pos="97345">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grpSp>
              <p:sp>
                <p:nvSpPr>
                  <p:cNvPr id="429" name="Google Shape;429;p50"/>
                  <p:cNvSpPr txBox="1"/>
                  <p:nvPr/>
                </p:nvSpPr>
                <p:spPr>
                  <a:xfrm>
                    <a:off x="1450953" y="2713131"/>
                    <a:ext cx="404400" cy="41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 sz="1600" u="none" cap="none" strike="noStrike">
                        <a:solidFill>
                          <a:srgbClr val="FFFFFF"/>
                        </a:solidFill>
                        <a:latin typeface="Gill Sans"/>
                        <a:ea typeface="Gill Sans"/>
                        <a:cs typeface="Gill Sans"/>
                        <a:sym typeface="Gill Sans"/>
                      </a:rPr>
                      <a:t>02</a:t>
                    </a:r>
                    <a:endParaRPr b="0" i="0" sz="1600" u="none" cap="none" strike="noStrike">
                      <a:solidFill>
                        <a:srgbClr val="FFFFFF"/>
                      </a:solidFill>
                      <a:latin typeface="Gill Sans"/>
                      <a:ea typeface="Gill Sans"/>
                      <a:cs typeface="Gill Sans"/>
                      <a:sym typeface="Gill Sans"/>
                    </a:endParaRPr>
                  </a:p>
                </p:txBody>
              </p:sp>
            </p:grpSp>
          </p:grpSp>
        </p:grpSp>
      </p:grpSp>
      <p:sp>
        <p:nvSpPr>
          <p:cNvPr id="430" name="Google Shape;430;p50"/>
          <p:cNvSpPr txBox="1"/>
          <p:nvPr/>
        </p:nvSpPr>
        <p:spPr>
          <a:xfrm>
            <a:off x="1152750" y="271300"/>
            <a:ext cx="651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                                        </a:t>
            </a:r>
            <a:r>
              <a:rPr b="1" lang="en" sz="2400">
                <a:solidFill>
                  <a:schemeClr val="lt1"/>
                </a:solidFill>
                <a:latin typeface="Times New Roman"/>
                <a:ea typeface="Times New Roman"/>
                <a:cs typeface="Times New Roman"/>
                <a:sym typeface="Times New Roman"/>
              </a:rPr>
              <a:t>COST OF FAILED MERGERS</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34" name="Shape 434"/>
        <p:cNvGrpSpPr/>
        <p:nvPr/>
      </p:nvGrpSpPr>
      <p:grpSpPr>
        <a:xfrm>
          <a:off x="0" y="0"/>
          <a:ext cx="0" cy="0"/>
          <a:chOff x="0" y="0"/>
          <a:chExt cx="0" cy="0"/>
        </a:xfrm>
      </p:grpSpPr>
      <p:sp>
        <p:nvSpPr>
          <p:cNvPr id="435" name="Google Shape;435;p51"/>
          <p:cNvSpPr txBox="1"/>
          <p:nvPr>
            <p:ph idx="1" type="subTitle"/>
          </p:nvPr>
        </p:nvSpPr>
        <p:spPr>
          <a:xfrm>
            <a:off x="311700" y="152167"/>
            <a:ext cx="8520600" cy="5160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b="1" lang="en" sz="2447">
                <a:solidFill>
                  <a:schemeClr val="lt1"/>
                </a:solidFill>
                <a:latin typeface="Times New Roman"/>
                <a:ea typeface="Times New Roman"/>
                <a:cs typeface="Times New Roman"/>
                <a:sym typeface="Times New Roman"/>
              </a:rPr>
              <a:t>REVERSE BREAK-UP FEES</a:t>
            </a:r>
            <a:endParaRPr b="1" sz="2447">
              <a:solidFill>
                <a:schemeClr val="lt1"/>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275"/>
              <a:buNone/>
            </a:pPr>
            <a:r>
              <a:t/>
            </a:r>
            <a:endParaRPr sz="700"/>
          </a:p>
        </p:txBody>
      </p:sp>
      <p:pic>
        <p:nvPicPr>
          <p:cNvPr id="436" name="Google Shape;436;p51"/>
          <p:cNvPicPr preferRelativeResize="0"/>
          <p:nvPr/>
        </p:nvPicPr>
        <p:blipFill>
          <a:blip r:embed="rId3">
            <a:alphaModFix/>
          </a:blip>
          <a:stretch>
            <a:fillRect/>
          </a:stretch>
        </p:blipFill>
        <p:spPr>
          <a:xfrm>
            <a:off x="168625" y="1697475"/>
            <a:ext cx="2442649" cy="1432125"/>
          </a:xfrm>
          <a:prstGeom prst="rect">
            <a:avLst/>
          </a:prstGeom>
          <a:noFill/>
          <a:ln>
            <a:noFill/>
          </a:ln>
        </p:spPr>
      </p:pic>
      <p:pic>
        <p:nvPicPr>
          <p:cNvPr id="437" name="Google Shape;437;p51"/>
          <p:cNvPicPr preferRelativeResize="0"/>
          <p:nvPr/>
        </p:nvPicPr>
        <p:blipFill>
          <a:blip r:embed="rId4">
            <a:alphaModFix/>
          </a:blip>
          <a:stretch>
            <a:fillRect/>
          </a:stretch>
        </p:blipFill>
        <p:spPr>
          <a:xfrm>
            <a:off x="2611275" y="1697500"/>
            <a:ext cx="2591400" cy="1414350"/>
          </a:xfrm>
          <a:prstGeom prst="rect">
            <a:avLst/>
          </a:prstGeom>
          <a:noFill/>
          <a:ln>
            <a:noFill/>
          </a:ln>
        </p:spPr>
      </p:pic>
      <p:pic>
        <p:nvPicPr>
          <p:cNvPr id="438" name="Google Shape;438;p51"/>
          <p:cNvPicPr preferRelativeResize="0"/>
          <p:nvPr/>
        </p:nvPicPr>
        <p:blipFill>
          <a:blip r:embed="rId5">
            <a:alphaModFix/>
          </a:blip>
          <a:stretch>
            <a:fillRect/>
          </a:stretch>
        </p:blipFill>
        <p:spPr>
          <a:xfrm>
            <a:off x="168625" y="4416275"/>
            <a:ext cx="2442650" cy="1298725"/>
          </a:xfrm>
          <a:prstGeom prst="rect">
            <a:avLst/>
          </a:prstGeom>
          <a:noFill/>
          <a:ln>
            <a:noFill/>
          </a:ln>
        </p:spPr>
      </p:pic>
      <p:pic>
        <p:nvPicPr>
          <p:cNvPr id="439" name="Google Shape;439;p51"/>
          <p:cNvPicPr preferRelativeResize="0"/>
          <p:nvPr/>
        </p:nvPicPr>
        <p:blipFill>
          <a:blip r:embed="rId6">
            <a:alphaModFix/>
          </a:blip>
          <a:stretch>
            <a:fillRect/>
          </a:stretch>
        </p:blipFill>
        <p:spPr>
          <a:xfrm>
            <a:off x="2618075" y="4416275"/>
            <a:ext cx="2591400" cy="1298725"/>
          </a:xfrm>
          <a:prstGeom prst="rect">
            <a:avLst/>
          </a:prstGeom>
          <a:noFill/>
          <a:ln>
            <a:noFill/>
          </a:ln>
        </p:spPr>
      </p:pic>
      <p:pic>
        <p:nvPicPr>
          <p:cNvPr id="440" name="Google Shape;440;p51"/>
          <p:cNvPicPr preferRelativeResize="0"/>
          <p:nvPr/>
        </p:nvPicPr>
        <p:blipFill>
          <a:blip r:embed="rId7">
            <a:alphaModFix/>
          </a:blip>
          <a:stretch>
            <a:fillRect/>
          </a:stretch>
        </p:blipFill>
        <p:spPr>
          <a:xfrm>
            <a:off x="2618075" y="3064200"/>
            <a:ext cx="2591400" cy="1348525"/>
          </a:xfrm>
          <a:prstGeom prst="rect">
            <a:avLst/>
          </a:prstGeom>
          <a:noFill/>
          <a:ln>
            <a:noFill/>
          </a:ln>
        </p:spPr>
      </p:pic>
      <p:pic>
        <p:nvPicPr>
          <p:cNvPr id="441" name="Google Shape;441;p51"/>
          <p:cNvPicPr preferRelativeResize="0"/>
          <p:nvPr/>
        </p:nvPicPr>
        <p:blipFill>
          <a:blip r:embed="rId8">
            <a:alphaModFix/>
          </a:blip>
          <a:stretch>
            <a:fillRect/>
          </a:stretch>
        </p:blipFill>
        <p:spPr>
          <a:xfrm>
            <a:off x="175425" y="3089100"/>
            <a:ext cx="2442649" cy="1298725"/>
          </a:xfrm>
          <a:prstGeom prst="rect">
            <a:avLst/>
          </a:prstGeom>
          <a:noFill/>
          <a:ln>
            <a:noFill/>
          </a:ln>
        </p:spPr>
      </p:pic>
      <p:graphicFrame>
        <p:nvGraphicFramePr>
          <p:cNvPr id="442" name="Google Shape;442;p51"/>
          <p:cNvGraphicFramePr/>
          <p:nvPr/>
        </p:nvGraphicFramePr>
        <p:xfrm>
          <a:off x="5226875" y="1070922"/>
          <a:ext cx="3000000" cy="3000000"/>
        </p:xfrm>
        <a:graphic>
          <a:graphicData uri="http://schemas.openxmlformats.org/drawingml/2006/table">
            <a:tbl>
              <a:tblPr>
                <a:noFill/>
                <a:tableStyleId>{61D735D4-52A1-4F64-A1A2-B8C375818A03}</a:tableStyleId>
              </a:tblPr>
              <a:tblGrid>
                <a:gridCol w="1900025"/>
                <a:gridCol w="2020550"/>
              </a:tblGrid>
              <a:tr h="614975">
                <a:tc>
                  <a:txBody>
                    <a:bodyPr/>
                    <a:lstStyle/>
                    <a:p>
                      <a:pPr indent="0" lvl="0" marL="0" rtl="0" algn="l">
                        <a:spcBef>
                          <a:spcPts val="0"/>
                        </a:spcBef>
                        <a:spcAft>
                          <a:spcPts val="0"/>
                        </a:spcAft>
                        <a:buNone/>
                      </a:pPr>
                      <a:r>
                        <a:rPr b="1" lang="en" sz="2400">
                          <a:solidFill>
                            <a:schemeClr val="dk1"/>
                          </a:solidFill>
                          <a:highlight>
                            <a:schemeClr val="lt1"/>
                          </a:highlight>
                          <a:latin typeface="Times New Roman"/>
                          <a:ea typeface="Times New Roman"/>
                          <a:cs typeface="Times New Roman"/>
                          <a:sym typeface="Times New Roman"/>
                        </a:rPr>
                        <a:t>DEALSIZE</a:t>
                      </a:r>
                      <a:endParaRPr b="1" sz="2400">
                        <a:solidFill>
                          <a:schemeClr val="dk1"/>
                        </a:solidFill>
                        <a:highlight>
                          <a:schemeClr val="lt1"/>
                        </a:highlight>
                        <a:latin typeface="Times New Roman"/>
                        <a:ea typeface="Times New Roman"/>
                        <a:cs typeface="Times New Roman"/>
                        <a:sym typeface="Times New Roman"/>
                      </a:endParaRPr>
                    </a:p>
                  </a:txBody>
                  <a:tcPr marT="101575" marB="101575" marR="91425" marL="91425">
                    <a:lnR cap="flat" cmpd="sng" w="9525">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b="1" lang="en" sz="2400">
                          <a:highlight>
                            <a:schemeClr val="lt1"/>
                          </a:highlight>
                          <a:latin typeface="Times New Roman"/>
                          <a:ea typeface="Times New Roman"/>
                          <a:cs typeface="Times New Roman"/>
                          <a:sym typeface="Times New Roman"/>
                        </a:rPr>
                        <a:t>FEE SIZE</a:t>
                      </a:r>
                      <a:endParaRPr b="1" sz="2400">
                        <a:highlight>
                          <a:schemeClr val="lt1"/>
                        </a:highlight>
                        <a:latin typeface="Times New Roman"/>
                        <a:ea typeface="Times New Roman"/>
                        <a:cs typeface="Times New Roman"/>
                        <a:sym typeface="Times New Roman"/>
                      </a:endParaRPr>
                    </a:p>
                  </a:txBody>
                  <a:tcPr marT="101575" marB="10157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44775">
                <a:tc>
                  <a:txBody>
                    <a:bodyPr/>
                    <a:lstStyle/>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rPr b="1" lang="en" sz="2300">
                          <a:latin typeface="Times New Roman"/>
                          <a:ea typeface="Times New Roman"/>
                          <a:cs typeface="Times New Roman"/>
                          <a:sym typeface="Times New Roman"/>
                        </a:rPr>
                        <a:t>$39 billion</a:t>
                      </a:r>
                      <a:endParaRPr b="1" sz="2300">
                        <a:latin typeface="Times New Roman"/>
                        <a:ea typeface="Times New Roman"/>
                        <a:cs typeface="Times New Roman"/>
                        <a:sym typeface="Times New Roman"/>
                      </a:endParaRPr>
                    </a:p>
                  </a:txBody>
                  <a:tcPr marT="101575" marB="10157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sz="2700">
                        <a:highlight>
                          <a:srgbClr val="FF0000"/>
                        </a:highlight>
                        <a:latin typeface="Times New Roman"/>
                        <a:ea typeface="Times New Roman"/>
                        <a:cs typeface="Times New Roman"/>
                        <a:sym typeface="Times New Roman"/>
                      </a:endParaRPr>
                    </a:p>
                    <a:p>
                      <a:pPr indent="0" lvl="0" marL="0" rtl="0" algn="l">
                        <a:spcBef>
                          <a:spcPts val="0"/>
                        </a:spcBef>
                        <a:spcAft>
                          <a:spcPts val="0"/>
                        </a:spcAft>
                        <a:buNone/>
                      </a:pPr>
                      <a:r>
                        <a:rPr lang="en" sz="2700">
                          <a:highlight>
                            <a:srgbClr val="FF0000"/>
                          </a:highlight>
                          <a:latin typeface="Times New Roman"/>
                          <a:ea typeface="Times New Roman"/>
                          <a:cs typeface="Times New Roman"/>
                          <a:sym typeface="Times New Roman"/>
                        </a:rPr>
                        <a:t>$6 billion</a:t>
                      </a:r>
                      <a:endParaRPr sz="2700">
                        <a:highlight>
                          <a:srgbClr val="FF0000"/>
                        </a:highlight>
                        <a:latin typeface="Times New Roman"/>
                        <a:ea typeface="Times New Roman"/>
                        <a:cs typeface="Times New Roman"/>
                        <a:sym typeface="Times New Roman"/>
                      </a:endParaRPr>
                    </a:p>
                  </a:txBody>
                  <a:tcPr marT="101575" marB="10157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280275">
                <a:tc>
                  <a:txBody>
                    <a:bodyPr/>
                    <a:lstStyle/>
                    <a:p>
                      <a:pPr indent="0" lvl="0" marL="0" rtl="0" algn="l">
                        <a:spcBef>
                          <a:spcPts val="0"/>
                        </a:spcBef>
                        <a:spcAft>
                          <a:spcPts val="0"/>
                        </a:spcAft>
                        <a:buNone/>
                      </a:pPr>
                      <a:r>
                        <a:t/>
                      </a:r>
                      <a:endParaRPr sz="2300">
                        <a:latin typeface="Times New Roman"/>
                        <a:ea typeface="Times New Roman"/>
                        <a:cs typeface="Times New Roman"/>
                        <a:sym typeface="Times New Roman"/>
                      </a:endParaRPr>
                    </a:p>
                    <a:p>
                      <a:pPr indent="0" lvl="0" marL="0" rtl="0" algn="l">
                        <a:spcBef>
                          <a:spcPts val="0"/>
                        </a:spcBef>
                        <a:spcAft>
                          <a:spcPts val="0"/>
                        </a:spcAft>
                        <a:buNone/>
                      </a:pPr>
                      <a:r>
                        <a:rPr b="1" lang="en" sz="2300">
                          <a:latin typeface="Times New Roman"/>
                          <a:ea typeface="Times New Roman"/>
                          <a:cs typeface="Times New Roman"/>
                          <a:sym typeface="Times New Roman"/>
                        </a:rPr>
                        <a:t>$68 billion</a:t>
                      </a:r>
                      <a:endParaRPr b="1" sz="2300">
                        <a:latin typeface="Times New Roman"/>
                        <a:ea typeface="Times New Roman"/>
                        <a:cs typeface="Times New Roman"/>
                        <a:sym typeface="Times New Roman"/>
                      </a:endParaRPr>
                    </a:p>
                  </a:txBody>
                  <a:tcPr marT="101575" marB="101575" marR="91425" marL="91425"/>
                </a:tc>
                <a:tc>
                  <a:txBody>
                    <a:bodyPr/>
                    <a:lstStyle/>
                    <a:p>
                      <a:pPr indent="0" lvl="0" marL="0" rtl="0" algn="l">
                        <a:spcBef>
                          <a:spcPts val="0"/>
                        </a:spcBef>
                        <a:spcAft>
                          <a:spcPts val="0"/>
                        </a:spcAft>
                        <a:buNone/>
                      </a:pPr>
                      <a:r>
                        <a:t/>
                      </a:r>
                      <a:endParaRPr sz="2700">
                        <a:highlight>
                          <a:srgbClr val="FF0000"/>
                        </a:highlight>
                        <a:latin typeface="Times New Roman"/>
                        <a:ea typeface="Times New Roman"/>
                        <a:cs typeface="Times New Roman"/>
                        <a:sym typeface="Times New Roman"/>
                      </a:endParaRPr>
                    </a:p>
                    <a:p>
                      <a:pPr indent="0" lvl="0" marL="0" rtl="0" algn="l">
                        <a:spcBef>
                          <a:spcPts val="0"/>
                        </a:spcBef>
                        <a:spcAft>
                          <a:spcPts val="0"/>
                        </a:spcAft>
                        <a:buNone/>
                      </a:pPr>
                      <a:r>
                        <a:rPr lang="en" sz="2700">
                          <a:highlight>
                            <a:srgbClr val="FF0000"/>
                          </a:highlight>
                          <a:latin typeface="Times New Roman"/>
                          <a:ea typeface="Times New Roman"/>
                          <a:cs typeface="Times New Roman"/>
                          <a:sym typeface="Times New Roman"/>
                        </a:rPr>
                        <a:t>$ 4.5 billion</a:t>
                      </a:r>
                      <a:endParaRPr sz="2700">
                        <a:highlight>
                          <a:srgbClr val="FF0000"/>
                        </a:highlight>
                        <a:latin typeface="Times New Roman"/>
                        <a:ea typeface="Times New Roman"/>
                        <a:cs typeface="Times New Roman"/>
                        <a:sym typeface="Times New Roman"/>
                      </a:endParaRPr>
                    </a:p>
                  </a:txBody>
                  <a:tcPr marT="101575" marB="101575" marR="91425" marL="91425">
                    <a:lnT cap="flat" cmpd="sng" w="9525">
                      <a:solidFill>
                        <a:schemeClr val="dk1"/>
                      </a:solidFill>
                      <a:prstDash val="solid"/>
                      <a:round/>
                      <a:headEnd len="sm" w="sm" type="none"/>
                      <a:tailEnd len="sm" w="sm" type="none"/>
                    </a:lnT>
                  </a:tcPr>
                </a:tc>
              </a:tr>
              <a:tr h="1304025">
                <a:tc>
                  <a:txBody>
                    <a:bodyPr/>
                    <a:lstStyle/>
                    <a:p>
                      <a:pPr indent="0" lvl="0" marL="0" rtl="0" algn="l">
                        <a:spcBef>
                          <a:spcPts val="0"/>
                        </a:spcBef>
                        <a:spcAft>
                          <a:spcPts val="0"/>
                        </a:spcAft>
                        <a:buNone/>
                      </a:pPr>
                      <a:r>
                        <a:t/>
                      </a:r>
                      <a:endParaRPr sz="2300">
                        <a:latin typeface="Times New Roman"/>
                        <a:ea typeface="Times New Roman"/>
                        <a:cs typeface="Times New Roman"/>
                        <a:sym typeface="Times New Roman"/>
                      </a:endParaRPr>
                    </a:p>
                    <a:p>
                      <a:pPr indent="0" lvl="0" marL="0" rtl="0" algn="l">
                        <a:spcBef>
                          <a:spcPts val="0"/>
                        </a:spcBef>
                        <a:spcAft>
                          <a:spcPts val="0"/>
                        </a:spcAft>
                        <a:buNone/>
                      </a:pPr>
                      <a:r>
                        <a:rPr b="1" lang="en" sz="2300">
                          <a:latin typeface="Times New Roman"/>
                          <a:ea typeface="Times New Roman"/>
                          <a:cs typeface="Times New Roman"/>
                          <a:sym typeface="Times New Roman"/>
                        </a:rPr>
                        <a:t>$130 billion</a:t>
                      </a:r>
                      <a:endParaRPr b="1" sz="2300">
                        <a:latin typeface="Times New Roman"/>
                        <a:ea typeface="Times New Roman"/>
                        <a:cs typeface="Times New Roman"/>
                        <a:sym typeface="Times New Roman"/>
                      </a:endParaRPr>
                    </a:p>
                  </a:txBody>
                  <a:tcPr marT="101575" marB="101575" marR="91425" marL="91425"/>
                </a:tc>
                <a:tc>
                  <a:txBody>
                    <a:bodyPr/>
                    <a:lstStyle/>
                    <a:p>
                      <a:pPr indent="0" lvl="0" marL="0" rtl="0" algn="l">
                        <a:spcBef>
                          <a:spcPts val="0"/>
                        </a:spcBef>
                        <a:spcAft>
                          <a:spcPts val="0"/>
                        </a:spcAft>
                        <a:buNone/>
                      </a:pPr>
                      <a:r>
                        <a:t/>
                      </a:r>
                      <a:endParaRPr sz="2700">
                        <a:highlight>
                          <a:srgbClr val="FF0000"/>
                        </a:highlight>
                        <a:latin typeface="Times New Roman"/>
                        <a:ea typeface="Times New Roman"/>
                        <a:cs typeface="Times New Roman"/>
                        <a:sym typeface="Times New Roman"/>
                      </a:endParaRPr>
                    </a:p>
                    <a:p>
                      <a:pPr indent="0" lvl="0" marL="0" rtl="0" algn="l">
                        <a:spcBef>
                          <a:spcPts val="0"/>
                        </a:spcBef>
                        <a:spcAft>
                          <a:spcPts val="0"/>
                        </a:spcAft>
                        <a:buNone/>
                      </a:pPr>
                      <a:r>
                        <a:rPr lang="en" sz="2700">
                          <a:highlight>
                            <a:srgbClr val="FF0000"/>
                          </a:highlight>
                          <a:latin typeface="Times New Roman"/>
                          <a:ea typeface="Times New Roman"/>
                          <a:cs typeface="Times New Roman"/>
                          <a:sym typeface="Times New Roman"/>
                        </a:rPr>
                        <a:t>$1.25 billion</a:t>
                      </a:r>
                      <a:endParaRPr sz="2700">
                        <a:highlight>
                          <a:srgbClr val="FF0000"/>
                        </a:highlight>
                        <a:latin typeface="Times New Roman"/>
                        <a:ea typeface="Times New Roman"/>
                        <a:cs typeface="Times New Roman"/>
                        <a:sym typeface="Times New Roman"/>
                      </a:endParaRPr>
                    </a:p>
                  </a:txBody>
                  <a:tcPr marT="101575" marB="101575" marR="91425" marL="91425"/>
                </a:tc>
              </a:tr>
            </a:tbl>
          </a:graphicData>
        </a:graphic>
      </p:graphicFrame>
      <p:graphicFrame>
        <p:nvGraphicFramePr>
          <p:cNvPr id="443" name="Google Shape;443;p51"/>
          <p:cNvGraphicFramePr/>
          <p:nvPr/>
        </p:nvGraphicFramePr>
        <p:xfrm>
          <a:off x="168625" y="1070917"/>
          <a:ext cx="3000000" cy="3000000"/>
        </p:xfrm>
        <a:graphic>
          <a:graphicData uri="http://schemas.openxmlformats.org/drawingml/2006/table">
            <a:tbl>
              <a:tblPr>
                <a:noFill/>
                <a:tableStyleId>{61D735D4-52A1-4F64-A1A2-B8C375818A03}</a:tableStyleId>
              </a:tblPr>
              <a:tblGrid>
                <a:gridCol w="2442650"/>
                <a:gridCol w="2591400"/>
              </a:tblGrid>
              <a:tr h="626575">
                <a:tc>
                  <a:txBody>
                    <a:bodyPr/>
                    <a:lstStyle/>
                    <a:p>
                      <a:pPr indent="0" lvl="0" marL="0" rtl="0" algn="ctr">
                        <a:spcBef>
                          <a:spcPts val="0"/>
                        </a:spcBef>
                        <a:spcAft>
                          <a:spcPts val="0"/>
                        </a:spcAft>
                        <a:buNone/>
                      </a:pPr>
                      <a:r>
                        <a:rPr b="1" lang="en" sz="2400">
                          <a:solidFill>
                            <a:schemeClr val="dk1"/>
                          </a:solidFill>
                          <a:highlight>
                            <a:schemeClr val="lt1"/>
                          </a:highlight>
                          <a:latin typeface="Times New Roman"/>
                          <a:ea typeface="Times New Roman"/>
                          <a:cs typeface="Times New Roman"/>
                          <a:sym typeface="Times New Roman"/>
                        </a:rPr>
                        <a:t>ACQUIRER</a:t>
                      </a:r>
                      <a:endParaRPr b="1" sz="2400">
                        <a:solidFill>
                          <a:schemeClr val="dk1"/>
                        </a:solidFill>
                        <a:highlight>
                          <a:schemeClr val="lt1"/>
                        </a:highlight>
                        <a:latin typeface="Times New Roman"/>
                        <a:ea typeface="Times New Roman"/>
                        <a:cs typeface="Times New Roman"/>
                        <a:sym typeface="Times New Roman"/>
                      </a:endParaRPr>
                    </a:p>
                  </a:txBody>
                  <a:tcPr marT="101575" marB="101575" marR="91425" marL="91425"/>
                </a:tc>
                <a:tc>
                  <a:txBody>
                    <a:bodyPr/>
                    <a:lstStyle/>
                    <a:p>
                      <a:pPr indent="0" lvl="0" marL="0" rtl="0" algn="ctr">
                        <a:spcBef>
                          <a:spcPts val="0"/>
                        </a:spcBef>
                        <a:spcAft>
                          <a:spcPts val="0"/>
                        </a:spcAft>
                        <a:buNone/>
                      </a:pPr>
                      <a:r>
                        <a:rPr b="1" lang="en" sz="2400">
                          <a:solidFill>
                            <a:schemeClr val="dk1"/>
                          </a:solidFill>
                          <a:highlight>
                            <a:schemeClr val="lt1"/>
                          </a:highlight>
                          <a:latin typeface="Times New Roman"/>
                          <a:ea typeface="Times New Roman"/>
                          <a:cs typeface="Times New Roman"/>
                          <a:sym typeface="Times New Roman"/>
                        </a:rPr>
                        <a:t>TARGET</a:t>
                      </a:r>
                      <a:endParaRPr b="1" sz="2400">
                        <a:solidFill>
                          <a:schemeClr val="dk1"/>
                        </a:solidFill>
                        <a:highlight>
                          <a:schemeClr val="lt1"/>
                        </a:highlight>
                        <a:latin typeface="Times New Roman"/>
                        <a:ea typeface="Times New Roman"/>
                        <a:cs typeface="Times New Roman"/>
                        <a:sym typeface="Times New Roman"/>
                      </a:endParaRPr>
                    </a:p>
                  </a:txBody>
                  <a:tcPr marT="101575" marB="10157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47" name="Shape 447"/>
        <p:cNvGrpSpPr/>
        <p:nvPr/>
      </p:nvGrpSpPr>
      <p:grpSpPr>
        <a:xfrm>
          <a:off x="0" y="0"/>
          <a:ext cx="0" cy="0"/>
          <a:chOff x="0" y="0"/>
          <a:chExt cx="0" cy="0"/>
        </a:xfrm>
      </p:grpSpPr>
      <p:sp>
        <p:nvSpPr>
          <p:cNvPr id="448" name="Google Shape;448;p52"/>
          <p:cNvSpPr/>
          <p:nvPr/>
        </p:nvSpPr>
        <p:spPr>
          <a:xfrm>
            <a:off x="0" y="5656525"/>
            <a:ext cx="9141600" cy="58500"/>
          </a:xfrm>
          <a:prstGeom prst="rect">
            <a:avLst/>
          </a:prstGeom>
          <a:gradFill>
            <a:gsLst>
              <a:gs pos="0">
                <a:schemeClr val="lt1"/>
              </a:gs>
              <a:gs pos="1250">
                <a:schemeClr val="lt1"/>
              </a:gs>
              <a:gs pos="100000">
                <a:srgbClr val="F2F2F2"/>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49" name="Google Shape;449;p52"/>
          <p:cNvGrpSpPr/>
          <p:nvPr/>
        </p:nvGrpSpPr>
        <p:grpSpPr>
          <a:xfrm>
            <a:off x="2345667" y="1991506"/>
            <a:ext cx="5779033" cy="1098773"/>
            <a:chOff x="2286678" y="2540004"/>
            <a:chExt cx="4776060" cy="990600"/>
          </a:xfrm>
        </p:grpSpPr>
        <p:grpSp>
          <p:nvGrpSpPr>
            <p:cNvPr id="450" name="Google Shape;450;p52"/>
            <p:cNvGrpSpPr/>
            <p:nvPr/>
          </p:nvGrpSpPr>
          <p:grpSpPr>
            <a:xfrm>
              <a:off x="2286678" y="2540004"/>
              <a:ext cx="4776060" cy="990600"/>
              <a:chOff x="2315706" y="1478796"/>
              <a:chExt cx="4776060" cy="990600"/>
            </a:xfrm>
          </p:grpSpPr>
          <p:sp>
            <p:nvSpPr>
              <p:cNvPr id="451" name="Google Shape;451;p52"/>
              <p:cNvSpPr/>
              <p:nvPr/>
            </p:nvSpPr>
            <p:spPr>
              <a:xfrm>
                <a:off x="2595966" y="1478796"/>
                <a:ext cx="4495800" cy="990600"/>
              </a:xfrm>
              <a:prstGeom prst="roundRect">
                <a:avLst>
                  <a:gd fmla="val 16667" name="adj"/>
                </a:avLst>
              </a:prstGeom>
              <a:solidFill>
                <a:srgbClr val="E7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2" name="Google Shape;452;p52"/>
              <p:cNvSpPr/>
              <p:nvPr/>
            </p:nvSpPr>
            <p:spPr>
              <a:xfrm>
                <a:off x="2315706" y="1655557"/>
                <a:ext cx="533400" cy="639658"/>
              </a:xfrm>
              <a:prstGeom prst="chevron">
                <a:avLst>
                  <a:gd fmla="val 49031" name="adj"/>
                </a:avLst>
              </a:prstGeom>
              <a:gradFill>
                <a:gsLst>
                  <a:gs pos="0">
                    <a:srgbClr val="00B0F0"/>
                  </a:gs>
                  <a:gs pos="100000">
                    <a:srgbClr val="0070C0"/>
                  </a:gs>
                </a:gsLst>
                <a:lin ang="5400000" scaled="0"/>
              </a:gra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53" name="Google Shape;453;p52"/>
              <p:cNvSpPr/>
              <p:nvPr/>
            </p:nvSpPr>
            <p:spPr>
              <a:xfrm>
                <a:off x="3290832" y="1619138"/>
                <a:ext cx="47737" cy="699585"/>
              </a:xfrm>
              <a:prstGeom prst="rect">
                <a:avLst/>
              </a:prstGeom>
              <a:gradFill>
                <a:gsLst>
                  <a:gs pos="0">
                    <a:srgbClr val="00B0F0"/>
                  </a:gs>
                  <a:gs pos="100000">
                    <a:srgbClr val="0070C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4" name="Google Shape;454;p52"/>
              <p:cNvSpPr txBox="1"/>
              <p:nvPr/>
            </p:nvSpPr>
            <p:spPr>
              <a:xfrm>
                <a:off x="2906282" y="1727202"/>
                <a:ext cx="367500" cy="47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0" sz="2800" u="none" cap="none" strike="noStrike">
                  <a:solidFill>
                    <a:schemeClr val="dk1"/>
                  </a:solidFill>
                  <a:latin typeface="Calibri"/>
                  <a:ea typeface="Calibri"/>
                  <a:cs typeface="Calibri"/>
                  <a:sym typeface="Calibri"/>
                </a:endParaRPr>
              </a:p>
            </p:txBody>
          </p:sp>
        </p:grpSp>
        <p:sp>
          <p:nvSpPr>
            <p:cNvPr id="455" name="Google Shape;455;p52"/>
            <p:cNvSpPr/>
            <p:nvPr/>
          </p:nvSpPr>
          <p:spPr>
            <a:xfrm>
              <a:off x="3323772" y="2641599"/>
              <a:ext cx="3562350" cy="830997"/>
            </a:xfrm>
            <a:prstGeom prst="rect">
              <a:avLst/>
            </a:prstGeom>
            <a:noFill/>
            <a:ln>
              <a:noFill/>
            </a:ln>
          </p:spPr>
          <p:txBody>
            <a:bodyPr anchorCtr="0" anchor="t" bIns="45700" lIns="91425" spcFirstLastPara="1" rIns="91425" wrap="square" tIns="45700">
              <a:noAutofit/>
            </a:bodyPr>
            <a:lstStyle/>
            <a:p>
              <a:pPr indent="-279400" lvl="0" marL="285750" marR="0" rtl="0" algn="l">
                <a:spcBef>
                  <a:spcPts val="0"/>
                </a:spcBef>
                <a:spcAft>
                  <a:spcPts val="0"/>
                </a:spcAft>
                <a:buClr>
                  <a:schemeClr val="dk1"/>
                </a:buClr>
                <a:buSzPts val="1500"/>
                <a:buFont typeface="Calibri"/>
                <a:buChar char="•"/>
              </a:pPr>
              <a:r>
                <a:rPr b="1" lang="en" sz="1900">
                  <a:latin typeface="Calibri"/>
                  <a:ea typeface="Calibri"/>
                  <a:cs typeface="Calibri"/>
                  <a:sym typeface="Calibri"/>
                </a:rPr>
                <a:t>5,196 Observations</a:t>
              </a:r>
              <a:endParaRPr b="1" sz="1900">
                <a:latin typeface="Calibri"/>
                <a:ea typeface="Calibri"/>
                <a:cs typeface="Calibri"/>
                <a:sym typeface="Calibri"/>
              </a:endParaRPr>
            </a:p>
            <a:p>
              <a:pPr indent="-279400" lvl="0" marL="285750" marR="0" rtl="0" algn="l">
                <a:spcBef>
                  <a:spcPts val="0"/>
                </a:spcBef>
                <a:spcAft>
                  <a:spcPts val="0"/>
                </a:spcAft>
                <a:buClr>
                  <a:schemeClr val="dk1"/>
                </a:buClr>
                <a:buSzPts val="1500"/>
                <a:buFont typeface="Calibri"/>
                <a:buChar char="•"/>
              </a:pPr>
              <a:r>
                <a:rPr b="1" lang="en" sz="1900">
                  <a:solidFill>
                    <a:schemeClr val="dk1"/>
                  </a:solidFill>
                  <a:latin typeface="Calibri"/>
                  <a:ea typeface="Calibri"/>
                  <a:cs typeface="Calibri"/>
                  <a:sym typeface="Calibri"/>
                </a:rPr>
                <a:t>1990 -2014</a:t>
              </a:r>
              <a:endParaRPr b="1" i="0" sz="1900" u="none" cap="none" strike="noStrike">
                <a:solidFill>
                  <a:schemeClr val="dk1"/>
                </a:solidFill>
                <a:latin typeface="Calibri"/>
                <a:ea typeface="Calibri"/>
                <a:cs typeface="Calibri"/>
                <a:sym typeface="Calibri"/>
              </a:endParaRPr>
            </a:p>
          </p:txBody>
        </p:sp>
      </p:grpSp>
      <p:grpSp>
        <p:nvGrpSpPr>
          <p:cNvPr id="456" name="Google Shape;456;p52"/>
          <p:cNvGrpSpPr/>
          <p:nvPr/>
        </p:nvGrpSpPr>
        <p:grpSpPr>
          <a:xfrm>
            <a:off x="2395542" y="799399"/>
            <a:ext cx="5779033" cy="1098774"/>
            <a:chOff x="2315706" y="1478796"/>
            <a:chExt cx="4776060" cy="990600"/>
          </a:xfrm>
        </p:grpSpPr>
        <p:grpSp>
          <p:nvGrpSpPr>
            <p:cNvPr id="457" name="Google Shape;457;p52"/>
            <p:cNvGrpSpPr/>
            <p:nvPr/>
          </p:nvGrpSpPr>
          <p:grpSpPr>
            <a:xfrm>
              <a:off x="2315706" y="1478796"/>
              <a:ext cx="4776060" cy="990600"/>
              <a:chOff x="2315706" y="1478796"/>
              <a:chExt cx="4776060" cy="990600"/>
            </a:xfrm>
          </p:grpSpPr>
          <p:sp>
            <p:nvSpPr>
              <p:cNvPr id="458" name="Google Shape;458;p52"/>
              <p:cNvSpPr/>
              <p:nvPr/>
            </p:nvSpPr>
            <p:spPr>
              <a:xfrm>
                <a:off x="2595966" y="1478796"/>
                <a:ext cx="4495800" cy="990600"/>
              </a:xfrm>
              <a:prstGeom prst="roundRect">
                <a:avLst>
                  <a:gd fmla="val 16667" name="adj"/>
                </a:avLst>
              </a:prstGeom>
              <a:solidFill>
                <a:srgbClr val="E7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9" name="Google Shape;459;p52"/>
              <p:cNvSpPr/>
              <p:nvPr/>
            </p:nvSpPr>
            <p:spPr>
              <a:xfrm>
                <a:off x="2315706" y="1655557"/>
                <a:ext cx="533400" cy="639600"/>
              </a:xfrm>
              <a:prstGeom prst="chevron">
                <a:avLst>
                  <a:gd fmla="val 49031" name="adj"/>
                </a:avLst>
              </a:prstGeom>
              <a:gradFill>
                <a:gsLst>
                  <a:gs pos="0">
                    <a:srgbClr val="00B0F0"/>
                  </a:gs>
                  <a:gs pos="100000">
                    <a:srgbClr val="0070C0"/>
                  </a:gs>
                </a:gsLst>
                <a:lin ang="5400000" scaled="0"/>
              </a:gra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0" name="Google Shape;460;p52"/>
              <p:cNvSpPr/>
              <p:nvPr/>
            </p:nvSpPr>
            <p:spPr>
              <a:xfrm>
                <a:off x="3290832" y="1619138"/>
                <a:ext cx="47737" cy="699585"/>
              </a:xfrm>
              <a:prstGeom prst="rect">
                <a:avLst/>
              </a:prstGeom>
              <a:gradFill>
                <a:gsLst>
                  <a:gs pos="0">
                    <a:srgbClr val="00B0F0"/>
                  </a:gs>
                  <a:gs pos="100000">
                    <a:srgbClr val="0070C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61" name="Google Shape;461;p52"/>
            <p:cNvSpPr/>
            <p:nvPr/>
          </p:nvSpPr>
          <p:spPr>
            <a:xfrm>
              <a:off x="3323771" y="1713471"/>
              <a:ext cx="3562500" cy="699600"/>
            </a:xfrm>
            <a:prstGeom prst="rect">
              <a:avLst/>
            </a:prstGeom>
            <a:noFill/>
            <a:ln>
              <a:noFill/>
            </a:ln>
          </p:spPr>
          <p:txBody>
            <a:bodyPr anchorCtr="0" anchor="t" bIns="45700" lIns="91425" spcFirstLastPara="1" rIns="91425" wrap="square" tIns="45700">
              <a:noAutofit/>
            </a:bodyPr>
            <a:lstStyle/>
            <a:p>
              <a:pPr indent="-292100" lvl="0" marL="285750" marR="0" rtl="0" algn="l">
                <a:spcBef>
                  <a:spcPts val="0"/>
                </a:spcBef>
                <a:spcAft>
                  <a:spcPts val="0"/>
                </a:spcAft>
                <a:buClr>
                  <a:schemeClr val="dk1"/>
                </a:buClr>
                <a:buSzPts val="1700"/>
                <a:buFont typeface="Arial"/>
                <a:buChar char="•"/>
              </a:pPr>
              <a:r>
                <a:rPr b="1" lang="en" sz="1700">
                  <a:solidFill>
                    <a:schemeClr val="dk1"/>
                  </a:solidFill>
                  <a:latin typeface="Calibri"/>
                  <a:ea typeface="Calibri"/>
                  <a:cs typeface="Calibri"/>
                  <a:sym typeface="Calibri"/>
                </a:rPr>
                <a:t>EU Merger Control Database</a:t>
              </a:r>
              <a:endParaRPr sz="1500"/>
            </a:p>
            <a:p>
              <a:pPr indent="-292100" lvl="0" marL="285750" marR="0" rtl="0" algn="l">
                <a:spcBef>
                  <a:spcPts val="0"/>
                </a:spcBef>
                <a:spcAft>
                  <a:spcPts val="0"/>
                </a:spcAft>
                <a:buClr>
                  <a:schemeClr val="dk1"/>
                </a:buClr>
                <a:buSzPts val="1700"/>
                <a:buFont typeface="Arial"/>
                <a:buChar char="•"/>
              </a:pPr>
              <a:r>
                <a:rPr b="1" lang="en" sz="1700">
                  <a:solidFill>
                    <a:schemeClr val="dk1"/>
                  </a:solidFill>
                  <a:latin typeface="Calibri"/>
                  <a:ea typeface="Calibri"/>
                  <a:cs typeface="Calibri"/>
                  <a:sym typeface="Calibri"/>
                </a:rPr>
                <a:t>Maintained by Directorate-General of Competitions of European Commission</a:t>
              </a:r>
              <a:endParaRPr sz="1500"/>
            </a:p>
            <a:p>
              <a:pPr indent="0" lvl="0" marL="457200" marR="0" rtl="0" algn="l">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pSp>
      <p:grpSp>
        <p:nvGrpSpPr>
          <p:cNvPr id="462" name="Google Shape;462;p52"/>
          <p:cNvGrpSpPr/>
          <p:nvPr/>
        </p:nvGrpSpPr>
        <p:grpSpPr>
          <a:xfrm>
            <a:off x="2395542" y="3183619"/>
            <a:ext cx="5779033" cy="1098773"/>
            <a:chOff x="2286678" y="3621300"/>
            <a:chExt cx="4776060" cy="990600"/>
          </a:xfrm>
        </p:grpSpPr>
        <p:grpSp>
          <p:nvGrpSpPr>
            <p:cNvPr id="463" name="Google Shape;463;p52"/>
            <p:cNvGrpSpPr/>
            <p:nvPr/>
          </p:nvGrpSpPr>
          <p:grpSpPr>
            <a:xfrm>
              <a:off x="2286678" y="3621300"/>
              <a:ext cx="4776060" cy="990600"/>
              <a:chOff x="2315706" y="1478796"/>
              <a:chExt cx="4776060" cy="990600"/>
            </a:xfrm>
          </p:grpSpPr>
          <p:sp>
            <p:nvSpPr>
              <p:cNvPr id="464" name="Google Shape;464;p52"/>
              <p:cNvSpPr/>
              <p:nvPr/>
            </p:nvSpPr>
            <p:spPr>
              <a:xfrm>
                <a:off x="2595966" y="1478796"/>
                <a:ext cx="4495800" cy="990600"/>
              </a:xfrm>
              <a:prstGeom prst="roundRect">
                <a:avLst>
                  <a:gd fmla="val 16667" name="adj"/>
                </a:avLst>
              </a:prstGeom>
              <a:solidFill>
                <a:srgbClr val="E7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5" name="Google Shape;465;p52"/>
              <p:cNvSpPr/>
              <p:nvPr/>
            </p:nvSpPr>
            <p:spPr>
              <a:xfrm>
                <a:off x="2315706" y="1655557"/>
                <a:ext cx="533400" cy="639658"/>
              </a:xfrm>
              <a:prstGeom prst="chevron">
                <a:avLst>
                  <a:gd fmla="val 49031" name="adj"/>
                </a:avLst>
              </a:prstGeom>
              <a:gradFill>
                <a:gsLst>
                  <a:gs pos="0">
                    <a:srgbClr val="00B0F0"/>
                  </a:gs>
                  <a:gs pos="100000">
                    <a:srgbClr val="0070C0"/>
                  </a:gs>
                </a:gsLst>
                <a:lin ang="5400000" scaled="0"/>
              </a:gra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6" name="Google Shape;466;p52"/>
              <p:cNvSpPr/>
              <p:nvPr/>
            </p:nvSpPr>
            <p:spPr>
              <a:xfrm>
                <a:off x="3290832" y="1619138"/>
                <a:ext cx="47737" cy="699585"/>
              </a:xfrm>
              <a:prstGeom prst="rect">
                <a:avLst/>
              </a:prstGeom>
              <a:gradFill>
                <a:gsLst>
                  <a:gs pos="0">
                    <a:srgbClr val="00B0F0"/>
                  </a:gs>
                  <a:gs pos="100000">
                    <a:srgbClr val="0070C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7" name="Google Shape;467;p52"/>
              <p:cNvSpPr txBox="1"/>
              <p:nvPr/>
            </p:nvSpPr>
            <p:spPr>
              <a:xfrm>
                <a:off x="2906282" y="1727202"/>
                <a:ext cx="367500" cy="47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0" sz="2800" u="none" cap="none" strike="noStrike">
                  <a:solidFill>
                    <a:schemeClr val="dk1"/>
                  </a:solidFill>
                  <a:latin typeface="Calibri"/>
                  <a:ea typeface="Calibri"/>
                  <a:cs typeface="Calibri"/>
                  <a:sym typeface="Calibri"/>
                </a:endParaRPr>
              </a:p>
            </p:txBody>
          </p:sp>
        </p:grpSp>
        <p:sp>
          <p:nvSpPr>
            <p:cNvPr id="468" name="Google Shape;468;p52"/>
            <p:cNvSpPr/>
            <p:nvPr/>
          </p:nvSpPr>
          <p:spPr>
            <a:xfrm>
              <a:off x="3323772" y="3701142"/>
              <a:ext cx="3562350" cy="830997"/>
            </a:xfrm>
            <a:prstGeom prst="rect">
              <a:avLst/>
            </a:prstGeom>
            <a:noFill/>
            <a:ln>
              <a:noFill/>
            </a:ln>
          </p:spPr>
          <p:txBody>
            <a:bodyPr anchorCtr="0" anchor="t" bIns="45700" lIns="91425" spcFirstLastPara="1" rIns="91425" wrap="square" tIns="45700">
              <a:noAutofit/>
            </a:bodyPr>
            <a:lstStyle/>
            <a:p>
              <a:pPr indent="-304800" lvl="0" marL="285750" marR="0" rtl="0" algn="l">
                <a:spcBef>
                  <a:spcPts val="0"/>
                </a:spcBef>
                <a:spcAft>
                  <a:spcPts val="0"/>
                </a:spcAft>
                <a:buClr>
                  <a:schemeClr val="dk1"/>
                </a:buClr>
                <a:buSzPts val="1900"/>
                <a:buFont typeface="Arial"/>
                <a:buChar char="•"/>
              </a:pPr>
              <a:r>
                <a:rPr b="1" lang="en" sz="1900">
                  <a:solidFill>
                    <a:schemeClr val="dk1"/>
                  </a:solidFill>
                  <a:latin typeface="Calibri"/>
                  <a:ea typeface="Calibri"/>
                  <a:cs typeface="Calibri"/>
                  <a:sym typeface="Calibri"/>
                </a:rPr>
                <a:t>26 Features</a:t>
              </a:r>
              <a:endParaRPr sz="1700"/>
            </a:p>
            <a:p>
              <a:pPr indent="-304800" lvl="0" marL="285750" marR="0" rtl="0" algn="l">
                <a:spcBef>
                  <a:spcPts val="0"/>
                </a:spcBef>
                <a:spcAft>
                  <a:spcPts val="0"/>
                </a:spcAft>
                <a:buClr>
                  <a:schemeClr val="dk1"/>
                </a:buClr>
                <a:buSzPts val="1900"/>
                <a:buFont typeface="Arial"/>
                <a:buChar char="•"/>
              </a:pPr>
              <a:r>
                <a:rPr b="1" lang="en" sz="1900">
                  <a:solidFill>
                    <a:schemeClr val="dk1"/>
                  </a:solidFill>
                  <a:latin typeface="Calibri"/>
                  <a:ea typeface="Calibri"/>
                  <a:cs typeface="Calibri"/>
                  <a:sym typeface="Calibri"/>
                </a:rPr>
                <a:t>4 - Quantitative</a:t>
              </a:r>
              <a:endParaRPr sz="1700"/>
            </a:p>
            <a:p>
              <a:pPr indent="-304800" lvl="0" marL="285750" marR="0" rtl="0" algn="l">
                <a:spcBef>
                  <a:spcPts val="0"/>
                </a:spcBef>
                <a:spcAft>
                  <a:spcPts val="0"/>
                </a:spcAft>
                <a:buClr>
                  <a:schemeClr val="dk1"/>
                </a:buClr>
                <a:buSzPts val="1900"/>
                <a:buFont typeface="Arial"/>
                <a:buChar char="•"/>
              </a:pPr>
              <a:r>
                <a:rPr b="1" lang="en" sz="1900">
                  <a:solidFill>
                    <a:schemeClr val="dk1"/>
                  </a:solidFill>
                  <a:latin typeface="Calibri"/>
                  <a:ea typeface="Calibri"/>
                  <a:cs typeface="Calibri"/>
                  <a:sym typeface="Calibri"/>
                </a:rPr>
                <a:t>21 - Categorical</a:t>
              </a:r>
              <a:endParaRPr b="1" i="0" sz="1900" u="none" cap="none" strike="noStrike">
                <a:solidFill>
                  <a:schemeClr val="dk1"/>
                </a:solidFill>
                <a:latin typeface="Calibri"/>
                <a:ea typeface="Calibri"/>
                <a:cs typeface="Calibri"/>
                <a:sym typeface="Calibri"/>
              </a:endParaRPr>
            </a:p>
          </p:txBody>
        </p:sp>
      </p:grpSp>
      <p:grpSp>
        <p:nvGrpSpPr>
          <p:cNvPr id="469" name="Google Shape;469;p52"/>
          <p:cNvGrpSpPr/>
          <p:nvPr/>
        </p:nvGrpSpPr>
        <p:grpSpPr>
          <a:xfrm>
            <a:off x="2395542" y="4362379"/>
            <a:ext cx="5779033" cy="1098773"/>
            <a:chOff x="2286678" y="3621300"/>
            <a:chExt cx="4776060" cy="990600"/>
          </a:xfrm>
        </p:grpSpPr>
        <p:grpSp>
          <p:nvGrpSpPr>
            <p:cNvPr id="470" name="Google Shape;470;p52"/>
            <p:cNvGrpSpPr/>
            <p:nvPr/>
          </p:nvGrpSpPr>
          <p:grpSpPr>
            <a:xfrm>
              <a:off x="2286678" y="3621300"/>
              <a:ext cx="4776060" cy="990600"/>
              <a:chOff x="2315706" y="1478796"/>
              <a:chExt cx="4776060" cy="990600"/>
            </a:xfrm>
          </p:grpSpPr>
          <p:sp>
            <p:nvSpPr>
              <p:cNvPr id="471" name="Google Shape;471;p52"/>
              <p:cNvSpPr/>
              <p:nvPr/>
            </p:nvSpPr>
            <p:spPr>
              <a:xfrm>
                <a:off x="2595966" y="1478796"/>
                <a:ext cx="4495800" cy="990600"/>
              </a:xfrm>
              <a:prstGeom prst="roundRect">
                <a:avLst>
                  <a:gd fmla="val 16667" name="adj"/>
                </a:avLst>
              </a:prstGeom>
              <a:solidFill>
                <a:srgbClr val="E7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2" name="Google Shape;472;p52"/>
              <p:cNvSpPr/>
              <p:nvPr/>
            </p:nvSpPr>
            <p:spPr>
              <a:xfrm>
                <a:off x="2315706" y="1655557"/>
                <a:ext cx="533400" cy="639658"/>
              </a:xfrm>
              <a:prstGeom prst="chevron">
                <a:avLst>
                  <a:gd fmla="val 49031" name="adj"/>
                </a:avLst>
              </a:prstGeom>
              <a:gradFill>
                <a:gsLst>
                  <a:gs pos="0">
                    <a:srgbClr val="00B0F0"/>
                  </a:gs>
                  <a:gs pos="100000">
                    <a:srgbClr val="0070C0"/>
                  </a:gs>
                </a:gsLst>
                <a:lin ang="5400000" scaled="0"/>
              </a:gra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73" name="Google Shape;473;p52"/>
              <p:cNvSpPr/>
              <p:nvPr/>
            </p:nvSpPr>
            <p:spPr>
              <a:xfrm>
                <a:off x="3290832" y="1619138"/>
                <a:ext cx="47737" cy="699585"/>
              </a:xfrm>
              <a:prstGeom prst="rect">
                <a:avLst/>
              </a:prstGeom>
              <a:gradFill>
                <a:gsLst>
                  <a:gs pos="0">
                    <a:srgbClr val="00B0F0"/>
                  </a:gs>
                  <a:gs pos="100000">
                    <a:srgbClr val="0070C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4" name="Google Shape;474;p52"/>
              <p:cNvSpPr txBox="1"/>
              <p:nvPr/>
            </p:nvSpPr>
            <p:spPr>
              <a:xfrm>
                <a:off x="2906282" y="1727202"/>
                <a:ext cx="367500" cy="47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0" sz="2800" u="none" cap="none" strike="noStrike">
                  <a:solidFill>
                    <a:schemeClr val="dk1"/>
                  </a:solidFill>
                  <a:latin typeface="Calibri"/>
                  <a:ea typeface="Calibri"/>
                  <a:cs typeface="Calibri"/>
                  <a:sym typeface="Calibri"/>
                </a:endParaRPr>
              </a:p>
            </p:txBody>
          </p:sp>
        </p:grpSp>
        <p:sp>
          <p:nvSpPr>
            <p:cNvPr id="475" name="Google Shape;475;p52"/>
            <p:cNvSpPr/>
            <p:nvPr/>
          </p:nvSpPr>
          <p:spPr>
            <a:xfrm>
              <a:off x="3323772" y="3701142"/>
              <a:ext cx="3562350" cy="830997"/>
            </a:xfrm>
            <a:prstGeom prst="rect">
              <a:avLst/>
            </a:prstGeom>
            <a:noFill/>
            <a:ln>
              <a:noFill/>
            </a:ln>
          </p:spPr>
          <p:txBody>
            <a:bodyPr anchorCtr="0" anchor="t" bIns="45700" lIns="91425" spcFirstLastPara="1" rIns="91425" wrap="square" tIns="45700">
              <a:noAutofit/>
            </a:bodyPr>
            <a:lstStyle/>
            <a:p>
              <a:pPr indent="-292100" lvl="0" marL="285750" marR="0" rtl="0" algn="l">
                <a:spcBef>
                  <a:spcPts val="0"/>
                </a:spcBef>
                <a:spcAft>
                  <a:spcPts val="0"/>
                </a:spcAft>
                <a:buClr>
                  <a:schemeClr val="dk1"/>
                </a:buClr>
                <a:buSzPts val="1700"/>
                <a:buFont typeface="Arial"/>
                <a:buChar char="•"/>
              </a:pPr>
              <a:r>
                <a:rPr b="1" lang="en" sz="1800">
                  <a:solidFill>
                    <a:schemeClr val="dk1"/>
                  </a:solidFill>
                  <a:latin typeface="Calibri"/>
                  <a:ea typeface="Calibri"/>
                  <a:cs typeface="Calibri"/>
                  <a:sym typeface="Calibri"/>
                </a:rPr>
                <a:t>Data Acquisition/Cleaning</a:t>
              </a:r>
              <a:endParaRPr b="1"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b="1" sz="16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grpSp>
      <p:sp>
        <p:nvSpPr>
          <p:cNvPr id="476" name="Google Shape;476;p52"/>
          <p:cNvSpPr txBox="1"/>
          <p:nvPr/>
        </p:nvSpPr>
        <p:spPr>
          <a:xfrm>
            <a:off x="204463" y="-12"/>
            <a:ext cx="91440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900">
                <a:solidFill>
                  <a:schemeClr val="lt1"/>
                </a:solidFill>
                <a:latin typeface="Rockwell"/>
                <a:ea typeface="Rockwell"/>
                <a:cs typeface="Rockwell"/>
                <a:sym typeface="Rockwell"/>
              </a:rPr>
              <a:t>DATA</a:t>
            </a:r>
            <a:endParaRPr b="1" i="0" sz="3900" u="none" cap="none" strike="noStrike">
              <a:solidFill>
                <a:schemeClr val="lt1"/>
              </a:solidFill>
              <a:latin typeface="Rockwell"/>
              <a:ea typeface="Rockwell"/>
              <a:cs typeface="Rockwell"/>
              <a:sym typeface="Rockwell"/>
            </a:endParaRPr>
          </a:p>
        </p:txBody>
      </p:sp>
      <p:pic>
        <p:nvPicPr>
          <p:cNvPr id="477" name="Google Shape;477;p52"/>
          <p:cNvPicPr preferRelativeResize="0"/>
          <p:nvPr/>
        </p:nvPicPr>
        <p:blipFill>
          <a:blip r:embed="rId3">
            <a:alphaModFix/>
          </a:blip>
          <a:stretch>
            <a:fillRect/>
          </a:stretch>
        </p:blipFill>
        <p:spPr>
          <a:xfrm>
            <a:off x="4833450" y="4808175"/>
            <a:ext cx="1315300" cy="562550"/>
          </a:xfrm>
          <a:prstGeom prst="rect">
            <a:avLst/>
          </a:prstGeom>
          <a:noFill/>
          <a:ln>
            <a:noFill/>
          </a:ln>
        </p:spPr>
      </p:pic>
      <p:pic>
        <p:nvPicPr>
          <p:cNvPr id="478" name="Google Shape;478;p52"/>
          <p:cNvPicPr preferRelativeResize="0"/>
          <p:nvPr/>
        </p:nvPicPr>
        <p:blipFill>
          <a:blip r:embed="rId4">
            <a:alphaModFix/>
          </a:blip>
          <a:stretch>
            <a:fillRect/>
          </a:stretch>
        </p:blipFill>
        <p:spPr>
          <a:xfrm>
            <a:off x="0" y="0"/>
            <a:ext cx="2181451" cy="565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82" name="Shape 482"/>
        <p:cNvGrpSpPr/>
        <p:nvPr/>
      </p:nvGrpSpPr>
      <p:grpSpPr>
        <a:xfrm>
          <a:off x="0" y="0"/>
          <a:ext cx="0" cy="0"/>
          <a:chOff x="0" y="0"/>
          <a:chExt cx="0" cy="0"/>
        </a:xfrm>
      </p:grpSpPr>
      <p:sp>
        <p:nvSpPr>
          <p:cNvPr id="483" name="Google Shape;483;p53"/>
          <p:cNvSpPr txBox="1"/>
          <p:nvPr/>
        </p:nvSpPr>
        <p:spPr>
          <a:xfrm>
            <a:off x="935525" y="83375"/>
            <a:ext cx="7243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Times New Roman"/>
                <a:ea typeface="Times New Roman"/>
                <a:cs typeface="Times New Roman"/>
                <a:sym typeface="Times New Roman"/>
              </a:rPr>
              <a:t>                                       </a:t>
            </a:r>
            <a:r>
              <a:rPr b="1" lang="en" sz="2900">
                <a:solidFill>
                  <a:schemeClr val="lt1"/>
                </a:solidFill>
                <a:latin typeface="Times New Roman"/>
                <a:ea typeface="Times New Roman"/>
                <a:cs typeface="Times New Roman"/>
                <a:sym typeface="Times New Roman"/>
              </a:rPr>
              <a:t>MODELING</a:t>
            </a:r>
            <a:endParaRPr b="1" sz="2900">
              <a:solidFill>
                <a:schemeClr val="lt1"/>
              </a:solidFill>
              <a:latin typeface="Times New Roman"/>
              <a:ea typeface="Times New Roman"/>
              <a:cs typeface="Times New Roman"/>
              <a:sym typeface="Times New Roman"/>
            </a:endParaRPr>
          </a:p>
        </p:txBody>
      </p:sp>
      <p:sp>
        <p:nvSpPr>
          <p:cNvPr id="484" name="Google Shape;484;p53"/>
          <p:cNvSpPr txBox="1"/>
          <p:nvPr/>
        </p:nvSpPr>
        <p:spPr>
          <a:xfrm>
            <a:off x="1971750" y="622175"/>
            <a:ext cx="4839600" cy="8772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Calibri"/>
              <a:buChar char="➢"/>
            </a:pPr>
            <a:r>
              <a:rPr lang="en" sz="2300">
                <a:solidFill>
                  <a:schemeClr val="lt1"/>
                </a:solidFill>
                <a:latin typeface="Calibri"/>
                <a:ea typeface="Calibri"/>
                <a:cs typeface="Calibri"/>
                <a:sym typeface="Calibri"/>
              </a:rPr>
              <a:t>Classification</a:t>
            </a:r>
            <a:endParaRPr sz="23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200">
              <a:solidFill>
                <a:schemeClr val="lt1"/>
              </a:solidFill>
              <a:latin typeface="Calibri"/>
              <a:ea typeface="Calibri"/>
              <a:cs typeface="Calibri"/>
              <a:sym typeface="Calibri"/>
            </a:endParaRPr>
          </a:p>
        </p:txBody>
      </p:sp>
      <p:pic>
        <p:nvPicPr>
          <p:cNvPr id="485" name="Google Shape;485;p53"/>
          <p:cNvPicPr preferRelativeResize="0"/>
          <p:nvPr/>
        </p:nvPicPr>
        <p:blipFill rotWithShape="1">
          <a:blip r:embed="rId3">
            <a:alphaModFix/>
          </a:blip>
          <a:srcRect b="28620" l="43306" r="42526" t="57887"/>
          <a:stretch/>
        </p:blipFill>
        <p:spPr>
          <a:xfrm>
            <a:off x="3992293" y="1984593"/>
            <a:ext cx="1843315" cy="822476"/>
          </a:xfrm>
          <a:prstGeom prst="rect">
            <a:avLst/>
          </a:prstGeom>
          <a:noFill/>
          <a:ln>
            <a:noFill/>
          </a:ln>
        </p:spPr>
      </p:pic>
      <p:cxnSp>
        <p:nvCxnSpPr>
          <p:cNvPr id="486" name="Google Shape;486;p53"/>
          <p:cNvCxnSpPr/>
          <p:nvPr/>
        </p:nvCxnSpPr>
        <p:spPr>
          <a:xfrm>
            <a:off x="5835600" y="2824113"/>
            <a:ext cx="842700" cy="570900"/>
          </a:xfrm>
          <a:prstGeom prst="straightConnector1">
            <a:avLst/>
          </a:prstGeom>
          <a:noFill/>
          <a:ln cap="flat" cmpd="sng" w="9525">
            <a:solidFill>
              <a:srgbClr val="0000FF"/>
            </a:solidFill>
            <a:prstDash val="solid"/>
            <a:round/>
            <a:headEnd len="med" w="med" type="none"/>
            <a:tailEnd len="med" w="med" type="triangle"/>
          </a:ln>
        </p:spPr>
      </p:cxnSp>
      <p:cxnSp>
        <p:nvCxnSpPr>
          <p:cNvPr id="487" name="Google Shape;487;p53"/>
          <p:cNvCxnSpPr/>
          <p:nvPr/>
        </p:nvCxnSpPr>
        <p:spPr>
          <a:xfrm flipH="1">
            <a:off x="3109400" y="2824125"/>
            <a:ext cx="874800" cy="656100"/>
          </a:xfrm>
          <a:prstGeom prst="straightConnector1">
            <a:avLst/>
          </a:prstGeom>
          <a:noFill/>
          <a:ln cap="flat" cmpd="sng" w="9525">
            <a:solidFill>
              <a:srgbClr val="0000FF"/>
            </a:solidFill>
            <a:prstDash val="solid"/>
            <a:round/>
            <a:headEnd len="med" w="med" type="none"/>
            <a:tailEnd len="med" w="med" type="triangle"/>
          </a:ln>
        </p:spPr>
      </p:cxnSp>
      <p:sp>
        <p:nvSpPr>
          <p:cNvPr id="488" name="Google Shape;488;p53"/>
          <p:cNvSpPr/>
          <p:nvPr/>
        </p:nvSpPr>
        <p:spPr>
          <a:xfrm>
            <a:off x="2215625" y="3527775"/>
            <a:ext cx="1312500" cy="53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OUTCOME A</a:t>
            </a:r>
            <a:endParaRPr/>
          </a:p>
        </p:txBody>
      </p:sp>
      <p:sp>
        <p:nvSpPr>
          <p:cNvPr id="489" name="Google Shape;489;p53"/>
          <p:cNvSpPr/>
          <p:nvPr/>
        </p:nvSpPr>
        <p:spPr>
          <a:xfrm>
            <a:off x="6295050" y="3432100"/>
            <a:ext cx="1439400" cy="58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OUTCOME B</a:t>
            </a:r>
            <a:endParaRPr/>
          </a:p>
        </p:txBody>
      </p:sp>
      <p:sp>
        <p:nvSpPr>
          <p:cNvPr id="490" name="Google Shape;490;p53"/>
          <p:cNvSpPr txBox="1"/>
          <p:nvPr/>
        </p:nvSpPr>
        <p:spPr>
          <a:xfrm>
            <a:off x="2901950" y="2687025"/>
            <a:ext cx="7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Calibri"/>
                <a:ea typeface="Calibri"/>
                <a:cs typeface="Calibri"/>
                <a:sym typeface="Calibri"/>
              </a:rPr>
              <a:t>0</a:t>
            </a:r>
            <a:endParaRPr sz="3400">
              <a:solidFill>
                <a:schemeClr val="lt1"/>
              </a:solidFill>
              <a:latin typeface="Calibri"/>
              <a:ea typeface="Calibri"/>
              <a:cs typeface="Calibri"/>
              <a:sym typeface="Calibri"/>
            </a:endParaRPr>
          </a:p>
        </p:txBody>
      </p:sp>
      <p:sp>
        <p:nvSpPr>
          <p:cNvPr id="491" name="Google Shape;491;p53"/>
          <p:cNvSpPr txBox="1"/>
          <p:nvPr/>
        </p:nvSpPr>
        <p:spPr>
          <a:xfrm>
            <a:off x="6447175" y="2610938"/>
            <a:ext cx="601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Calibri"/>
                <a:ea typeface="Calibri"/>
                <a:cs typeface="Calibri"/>
                <a:sym typeface="Calibri"/>
              </a:rPr>
              <a:t>1</a:t>
            </a:r>
            <a:endParaRPr sz="3400">
              <a:solidFill>
                <a:schemeClr val="lt1"/>
              </a:solidFill>
              <a:latin typeface="Calibri"/>
              <a:ea typeface="Calibri"/>
              <a:cs typeface="Calibri"/>
              <a:sym typeface="Calibri"/>
            </a:endParaRPr>
          </a:p>
        </p:txBody>
      </p:sp>
      <p:sp>
        <p:nvSpPr>
          <p:cNvPr id="492" name="Google Shape;492;p53"/>
          <p:cNvSpPr txBox="1"/>
          <p:nvPr/>
        </p:nvSpPr>
        <p:spPr>
          <a:xfrm>
            <a:off x="2665950" y="1362100"/>
            <a:ext cx="41454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 sz="2100">
                <a:solidFill>
                  <a:schemeClr val="lt1"/>
                </a:solidFill>
                <a:latin typeface="Calibri"/>
                <a:ea typeface="Calibri"/>
                <a:cs typeface="Calibri"/>
                <a:sym typeface="Calibri"/>
              </a:rPr>
              <a:t>Logistic Regression</a:t>
            </a:r>
            <a:endParaRPr sz="2100">
              <a:solidFill>
                <a:schemeClr val="lt1"/>
              </a:solidFill>
              <a:latin typeface="Calibri"/>
              <a:ea typeface="Calibri"/>
              <a:cs typeface="Calibri"/>
              <a:sym typeface="Calibri"/>
            </a:endParaRPr>
          </a:p>
        </p:txBody>
      </p:sp>
      <p:sp>
        <p:nvSpPr>
          <p:cNvPr id="493" name="Google Shape;493;p53"/>
          <p:cNvSpPr txBox="1"/>
          <p:nvPr/>
        </p:nvSpPr>
        <p:spPr>
          <a:xfrm>
            <a:off x="1179125" y="4564400"/>
            <a:ext cx="1722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EDA:   </a:t>
            </a:r>
            <a:endParaRPr sz="2000">
              <a:solidFill>
                <a:schemeClr val="lt1"/>
              </a:solidFill>
              <a:latin typeface="Calibri"/>
              <a:ea typeface="Calibri"/>
              <a:cs typeface="Calibri"/>
              <a:sym typeface="Calibri"/>
            </a:endParaRPr>
          </a:p>
        </p:txBody>
      </p:sp>
      <p:pic>
        <p:nvPicPr>
          <p:cNvPr id="494" name="Google Shape;494;p53"/>
          <p:cNvPicPr preferRelativeResize="0"/>
          <p:nvPr/>
        </p:nvPicPr>
        <p:blipFill>
          <a:blip r:embed="rId4">
            <a:alphaModFix/>
          </a:blip>
          <a:stretch>
            <a:fillRect/>
          </a:stretch>
        </p:blipFill>
        <p:spPr>
          <a:xfrm>
            <a:off x="2273200" y="4492225"/>
            <a:ext cx="1597025" cy="979349"/>
          </a:xfrm>
          <a:prstGeom prst="rect">
            <a:avLst/>
          </a:prstGeom>
          <a:noFill/>
          <a:ln>
            <a:noFill/>
          </a:ln>
        </p:spPr>
      </p:pic>
      <p:sp>
        <p:nvSpPr>
          <p:cNvPr id="495" name="Google Shape;495;p53"/>
          <p:cNvSpPr txBox="1"/>
          <p:nvPr/>
        </p:nvSpPr>
        <p:spPr>
          <a:xfrm>
            <a:off x="5106425" y="4564400"/>
            <a:ext cx="54774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Visualizations:  </a:t>
            </a:r>
            <a:endParaRPr sz="2000">
              <a:solidFill>
                <a:schemeClr val="lt1"/>
              </a:solidFill>
              <a:latin typeface="Calibri"/>
              <a:ea typeface="Calibri"/>
              <a:cs typeface="Calibri"/>
              <a:sym typeface="Calibri"/>
            </a:endParaRPr>
          </a:p>
        </p:txBody>
      </p:sp>
      <p:pic>
        <p:nvPicPr>
          <p:cNvPr id="496" name="Google Shape;496;p53"/>
          <p:cNvPicPr preferRelativeResize="0"/>
          <p:nvPr/>
        </p:nvPicPr>
        <p:blipFill>
          <a:blip r:embed="rId5">
            <a:alphaModFix/>
          </a:blip>
          <a:stretch>
            <a:fillRect/>
          </a:stretch>
        </p:blipFill>
        <p:spPr>
          <a:xfrm>
            <a:off x="7149475" y="4492225"/>
            <a:ext cx="1597026" cy="979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4"/>
          <p:cNvPicPr preferRelativeResize="0"/>
          <p:nvPr/>
        </p:nvPicPr>
        <p:blipFill>
          <a:blip r:embed="rId3">
            <a:alphaModFix/>
          </a:blip>
          <a:stretch>
            <a:fillRect/>
          </a:stretch>
        </p:blipFill>
        <p:spPr>
          <a:xfrm>
            <a:off x="0" y="0"/>
            <a:ext cx="9144000"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05" name="Shape 505"/>
        <p:cNvGrpSpPr/>
        <p:nvPr/>
      </p:nvGrpSpPr>
      <p:grpSpPr>
        <a:xfrm>
          <a:off x="0" y="0"/>
          <a:ext cx="0" cy="0"/>
          <a:chOff x="0" y="0"/>
          <a:chExt cx="0" cy="0"/>
        </a:xfrm>
      </p:grpSpPr>
      <p:sp>
        <p:nvSpPr>
          <p:cNvPr id="506" name="Google Shape;506;p55"/>
          <p:cNvSpPr/>
          <p:nvPr/>
        </p:nvSpPr>
        <p:spPr>
          <a:xfrm>
            <a:off x="0" y="-2136"/>
            <a:ext cx="9144000" cy="5275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507" name="Google Shape;507;p55"/>
          <p:cNvSpPr/>
          <p:nvPr/>
        </p:nvSpPr>
        <p:spPr>
          <a:xfrm>
            <a:off x="1414800" y="2664122"/>
            <a:ext cx="1433370" cy="386757"/>
          </a:xfrm>
          <a:custGeom>
            <a:rect b="b" l="l" r="r" t="t"/>
            <a:pathLst>
              <a:path extrusionOk="0" h="1268057" w="1333367">
                <a:moveTo>
                  <a:pt x="0" y="0"/>
                </a:moveTo>
                <a:lnTo>
                  <a:pt x="1333367" y="0"/>
                </a:lnTo>
                <a:lnTo>
                  <a:pt x="1333367" y="1268057"/>
                </a:lnTo>
                <a:lnTo>
                  <a:pt x="0" y="1268057"/>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Competitive</a:t>
            </a:r>
            <a:r>
              <a:rPr lang="en">
                <a:solidFill>
                  <a:schemeClr val="dk1"/>
                </a:solidFill>
                <a:latin typeface="Calibri"/>
                <a:ea typeface="Calibri"/>
                <a:cs typeface="Calibri"/>
                <a:sym typeface="Calibri"/>
              </a:rPr>
              <a:t> Concerns</a:t>
            </a:r>
            <a:endParaRPr b="0" i="0" sz="1400" u="none" cap="none" strike="noStrike">
              <a:solidFill>
                <a:schemeClr val="dk1"/>
              </a:solidFill>
              <a:latin typeface="Calibri"/>
              <a:ea typeface="Calibri"/>
              <a:cs typeface="Calibri"/>
              <a:sym typeface="Calibri"/>
            </a:endParaRPr>
          </a:p>
        </p:txBody>
      </p:sp>
      <p:sp>
        <p:nvSpPr>
          <p:cNvPr id="508" name="Google Shape;508;p55"/>
          <p:cNvSpPr/>
          <p:nvPr/>
        </p:nvSpPr>
        <p:spPr>
          <a:xfrm>
            <a:off x="1414800" y="3145000"/>
            <a:ext cx="1433370" cy="386757"/>
          </a:xfrm>
          <a:custGeom>
            <a:rect b="b" l="l" r="r" t="t"/>
            <a:pathLst>
              <a:path extrusionOk="0" h="1268057" w="1333367">
                <a:moveTo>
                  <a:pt x="0" y="0"/>
                </a:moveTo>
                <a:lnTo>
                  <a:pt x="1333367" y="0"/>
                </a:lnTo>
                <a:lnTo>
                  <a:pt x="1333367" y="1268057"/>
                </a:lnTo>
                <a:lnTo>
                  <a:pt x="0" y="1268057"/>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Number of Competitors</a:t>
            </a:r>
            <a:endParaRPr b="0" i="0" sz="1400" u="none" cap="none" strike="noStrike">
              <a:solidFill>
                <a:schemeClr val="dk1"/>
              </a:solidFill>
              <a:latin typeface="Calibri"/>
              <a:ea typeface="Calibri"/>
              <a:cs typeface="Calibri"/>
              <a:sym typeface="Calibri"/>
            </a:endParaRPr>
          </a:p>
        </p:txBody>
      </p:sp>
      <p:sp>
        <p:nvSpPr>
          <p:cNvPr id="509" name="Google Shape;509;p55"/>
          <p:cNvSpPr/>
          <p:nvPr/>
        </p:nvSpPr>
        <p:spPr>
          <a:xfrm>
            <a:off x="1414800" y="3625875"/>
            <a:ext cx="1433370" cy="386757"/>
          </a:xfrm>
          <a:custGeom>
            <a:rect b="b" l="l" r="r" t="t"/>
            <a:pathLst>
              <a:path extrusionOk="0" h="1268057" w="1333367">
                <a:moveTo>
                  <a:pt x="0" y="0"/>
                </a:moveTo>
                <a:lnTo>
                  <a:pt x="1333367" y="0"/>
                </a:lnTo>
                <a:lnTo>
                  <a:pt x="1333367" y="1268057"/>
                </a:lnTo>
                <a:lnTo>
                  <a:pt x="0" y="1268057"/>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Barriers to Entry</a:t>
            </a:r>
            <a:endParaRPr b="0" i="0" sz="1400" u="none" cap="none" strike="noStrike">
              <a:solidFill>
                <a:schemeClr val="dk1"/>
              </a:solidFill>
              <a:latin typeface="Calibri"/>
              <a:ea typeface="Calibri"/>
              <a:cs typeface="Calibri"/>
              <a:sym typeface="Calibri"/>
            </a:endParaRPr>
          </a:p>
        </p:txBody>
      </p:sp>
      <p:sp>
        <p:nvSpPr>
          <p:cNvPr id="510" name="Google Shape;510;p55"/>
          <p:cNvSpPr/>
          <p:nvPr/>
        </p:nvSpPr>
        <p:spPr>
          <a:xfrm>
            <a:off x="1414800" y="4738650"/>
            <a:ext cx="1433370" cy="488202"/>
          </a:xfrm>
          <a:custGeom>
            <a:rect b="b" l="l" r="r" t="t"/>
            <a:pathLst>
              <a:path extrusionOk="0" h="1268057" w="1333367">
                <a:moveTo>
                  <a:pt x="0" y="0"/>
                </a:moveTo>
                <a:lnTo>
                  <a:pt x="1333367" y="0"/>
                </a:lnTo>
                <a:lnTo>
                  <a:pt x="1333367" y="1268057"/>
                </a:lnTo>
                <a:lnTo>
                  <a:pt x="0" y="1268057"/>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Complexity</a:t>
            </a:r>
            <a:endParaRPr b="0" i="0" sz="1400" u="none" cap="none" strike="noStrike">
              <a:solidFill>
                <a:schemeClr val="dk1"/>
              </a:solidFill>
              <a:latin typeface="Calibri"/>
              <a:ea typeface="Calibri"/>
              <a:cs typeface="Calibri"/>
              <a:sym typeface="Calibri"/>
            </a:endParaRPr>
          </a:p>
        </p:txBody>
      </p:sp>
      <p:grpSp>
        <p:nvGrpSpPr>
          <p:cNvPr id="511" name="Google Shape;511;p55"/>
          <p:cNvGrpSpPr/>
          <p:nvPr/>
        </p:nvGrpSpPr>
        <p:grpSpPr>
          <a:xfrm>
            <a:off x="709601" y="50625"/>
            <a:ext cx="7724726" cy="5639123"/>
            <a:chOff x="2084692" y="1240339"/>
            <a:chExt cx="8941690" cy="5363952"/>
          </a:xfrm>
        </p:grpSpPr>
        <p:grpSp>
          <p:nvGrpSpPr>
            <p:cNvPr id="512" name="Google Shape;512;p55"/>
            <p:cNvGrpSpPr/>
            <p:nvPr/>
          </p:nvGrpSpPr>
          <p:grpSpPr>
            <a:xfrm>
              <a:off x="2967953" y="1547447"/>
              <a:ext cx="7256062" cy="4605230"/>
              <a:chOff x="2967953" y="1547447"/>
              <a:chExt cx="7256062" cy="4605230"/>
            </a:xfrm>
          </p:grpSpPr>
          <p:grpSp>
            <p:nvGrpSpPr>
              <p:cNvPr id="513" name="Google Shape;513;p55"/>
              <p:cNvGrpSpPr/>
              <p:nvPr/>
            </p:nvGrpSpPr>
            <p:grpSpPr>
              <a:xfrm>
                <a:off x="2967953" y="3116469"/>
                <a:ext cx="7007302" cy="3036208"/>
                <a:chOff x="2967953" y="3116469"/>
                <a:chExt cx="7007302" cy="3036208"/>
              </a:xfrm>
            </p:grpSpPr>
            <p:grpSp>
              <p:nvGrpSpPr>
                <p:cNvPr id="514" name="Google Shape;514;p55"/>
                <p:cNvGrpSpPr/>
                <p:nvPr/>
              </p:nvGrpSpPr>
              <p:grpSpPr>
                <a:xfrm>
                  <a:off x="2967953" y="3185986"/>
                  <a:ext cx="1629900" cy="2410252"/>
                  <a:chOff x="2967953" y="3185986"/>
                  <a:chExt cx="1629900" cy="2410252"/>
                </a:xfrm>
              </p:grpSpPr>
              <p:sp>
                <p:nvSpPr>
                  <p:cNvPr id="515" name="Google Shape;515;p55"/>
                  <p:cNvSpPr txBox="1"/>
                  <p:nvPr/>
                </p:nvSpPr>
                <p:spPr>
                  <a:xfrm>
                    <a:off x="2967953" y="3185986"/>
                    <a:ext cx="1629900" cy="2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Herfindahl-Index</a:t>
                    </a:r>
                    <a:endParaRPr sz="1800">
                      <a:latin typeface="Calibri"/>
                      <a:ea typeface="Calibri"/>
                      <a:cs typeface="Calibri"/>
                      <a:sym typeface="Calibri"/>
                    </a:endParaRPr>
                  </a:p>
                </p:txBody>
              </p:sp>
              <p:sp>
                <p:nvSpPr>
                  <p:cNvPr id="516" name="Google Shape;516;p55"/>
                  <p:cNvSpPr txBox="1"/>
                  <p:nvPr/>
                </p:nvSpPr>
                <p:spPr>
                  <a:xfrm>
                    <a:off x="3108363" y="5098538"/>
                    <a:ext cx="1349100" cy="49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t>Competitive</a:t>
                    </a:r>
                    <a:r>
                      <a:rPr lang="en"/>
                      <a:t> Concerns</a:t>
                    </a:r>
                    <a:endParaRPr/>
                  </a:p>
                </p:txBody>
              </p:sp>
            </p:grpSp>
            <p:grpSp>
              <p:nvGrpSpPr>
                <p:cNvPr id="517" name="Google Shape;517;p55"/>
                <p:cNvGrpSpPr/>
                <p:nvPr/>
              </p:nvGrpSpPr>
              <p:grpSpPr>
                <a:xfrm>
                  <a:off x="8584354" y="3116469"/>
                  <a:ext cx="1390901" cy="3036208"/>
                  <a:chOff x="8584354" y="3116469"/>
                  <a:chExt cx="1390901" cy="3036208"/>
                </a:xfrm>
              </p:grpSpPr>
              <p:sp>
                <p:nvSpPr>
                  <p:cNvPr id="518" name="Google Shape;518;p55"/>
                  <p:cNvSpPr txBox="1"/>
                  <p:nvPr/>
                </p:nvSpPr>
                <p:spPr>
                  <a:xfrm>
                    <a:off x="8729355" y="3116469"/>
                    <a:ext cx="1245900" cy="497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a:solidFill>
                          <a:schemeClr val="lt1"/>
                        </a:solidFill>
                      </a:rPr>
                      <a:t>Industry Type</a:t>
                    </a:r>
                    <a:endParaRPr sz="1800"/>
                  </a:p>
                </p:txBody>
              </p:sp>
              <p:sp>
                <p:nvSpPr>
                  <p:cNvPr id="519" name="Google Shape;519;p55"/>
                  <p:cNvSpPr txBox="1"/>
                  <p:nvPr/>
                </p:nvSpPr>
                <p:spPr>
                  <a:xfrm>
                    <a:off x="8584362" y="4929489"/>
                    <a:ext cx="1233600" cy="380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 sz="1000" u="none" cap="none" strike="noStrike">
                        <a:solidFill>
                          <a:schemeClr val="lt1"/>
                        </a:solidFill>
                        <a:latin typeface="Arial"/>
                        <a:ea typeface="Arial"/>
                        <a:cs typeface="Arial"/>
                        <a:sym typeface="Arial"/>
                      </a:rPr>
                      <a:t>Land and Infrastructure</a:t>
                    </a:r>
                    <a:endParaRPr/>
                  </a:p>
                </p:txBody>
              </p:sp>
              <p:sp>
                <p:nvSpPr>
                  <p:cNvPr id="520" name="Google Shape;520;p55"/>
                  <p:cNvSpPr txBox="1"/>
                  <p:nvPr/>
                </p:nvSpPr>
                <p:spPr>
                  <a:xfrm>
                    <a:off x="8584354" y="5625577"/>
                    <a:ext cx="1349100" cy="5271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 sz="1000" u="none" cap="none" strike="noStrike">
                        <a:solidFill>
                          <a:schemeClr val="lt1"/>
                        </a:solidFill>
                        <a:latin typeface="Arial"/>
                        <a:ea typeface="Arial"/>
                        <a:cs typeface="Arial"/>
                        <a:sym typeface="Arial"/>
                      </a:rPr>
                      <a:t>Technology, Management and Information</a:t>
                    </a:r>
                    <a:endParaRPr/>
                  </a:p>
                </p:txBody>
              </p:sp>
            </p:grpSp>
            <p:grpSp>
              <p:nvGrpSpPr>
                <p:cNvPr id="521" name="Google Shape;521;p55"/>
                <p:cNvGrpSpPr/>
                <p:nvPr/>
              </p:nvGrpSpPr>
              <p:grpSpPr>
                <a:xfrm>
                  <a:off x="8484423" y="4620634"/>
                  <a:ext cx="1245900" cy="1267716"/>
                  <a:chOff x="8484423" y="4620634"/>
                  <a:chExt cx="1245900" cy="1267716"/>
                </a:xfrm>
              </p:grpSpPr>
              <p:sp>
                <p:nvSpPr>
                  <p:cNvPr id="522" name="Google Shape;522;p55"/>
                  <p:cNvSpPr txBox="1"/>
                  <p:nvPr/>
                </p:nvSpPr>
                <p:spPr>
                  <a:xfrm>
                    <a:off x="8484423" y="4620634"/>
                    <a:ext cx="1245900" cy="292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a:p>
                </p:txBody>
              </p:sp>
              <p:sp>
                <p:nvSpPr>
                  <p:cNvPr id="523" name="Google Shape;523;p55"/>
                  <p:cNvSpPr txBox="1"/>
                  <p:nvPr/>
                </p:nvSpPr>
                <p:spPr>
                  <a:xfrm>
                    <a:off x="8581372" y="5595550"/>
                    <a:ext cx="1052100" cy="292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a:p>
                </p:txBody>
              </p:sp>
            </p:grpSp>
          </p:grpSp>
          <p:grpSp>
            <p:nvGrpSpPr>
              <p:cNvPr id="524" name="Google Shape;524;p55"/>
              <p:cNvGrpSpPr/>
              <p:nvPr/>
            </p:nvGrpSpPr>
            <p:grpSpPr>
              <a:xfrm>
                <a:off x="3175731" y="2523806"/>
                <a:ext cx="7048285" cy="435150"/>
                <a:chOff x="3175731" y="2523806"/>
                <a:chExt cx="7048285" cy="435150"/>
              </a:xfrm>
            </p:grpSpPr>
            <p:sp>
              <p:nvSpPr>
                <p:cNvPr id="525" name="Google Shape;525;p55"/>
                <p:cNvSpPr txBox="1"/>
                <p:nvPr/>
              </p:nvSpPr>
              <p:spPr>
                <a:xfrm>
                  <a:off x="3175731" y="2606849"/>
                  <a:ext cx="1498200" cy="292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a:solidFill>
                        <a:schemeClr val="dk1"/>
                      </a:solidFill>
                    </a:rPr>
                    <a:t>Competitive</a:t>
                  </a:r>
                  <a:endParaRPr/>
                </a:p>
              </p:txBody>
            </p:sp>
            <p:sp>
              <p:nvSpPr>
                <p:cNvPr id="526" name="Google Shape;526;p55"/>
                <p:cNvSpPr txBox="1"/>
                <p:nvPr/>
              </p:nvSpPr>
              <p:spPr>
                <a:xfrm>
                  <a:off x="8443963" y="2666155"/>
                  <a:ext cx="1629900" cy="292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 sz="1400" u="none" cap="none" strike="noStrike">
                      <a:solidFill>
                        <a:schemeClr val="dk1"/>
                      </a:solidFill>
                      <a:latin typeface="Arial"/>
                      <a:ea typeface="Arial"/>
                      <a:cs typeface="Arial"/>
                      <a:sym typeface="Arial"/>
                    </a:rPr>
                    <a:t>Productivity</a:t>
                  </a:r>
                  <a:endParaRPr/>
                </a:p>
              </p:txBody>
            </p:sp>
            <p:sp>
              <p:nvSpPr>
                <p:cNvPr id="527" name="Google Shape;527;p55"/>
                <p:cNvSpPr txBox="1"/>
                <p:nvPr/>
              </p:nvSpPr>
              <p:spPr>
                <a:xfrm>
                  <a:off x="8293815" y="2523806"/>
                  <a:ext cx="1930200" cy="292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a:p>
              </p:txBody>
            </p:sp>
          </p:grpSp>
          <p:sp>
            <p:nvSpPr>
              <p:cNvPr id="528" name="Google Shape;528;p55"/>
              <p:cNvSpPr txBox="1"/>
              <p:nvPr/>
            </p:nvSpPr>
            <p:spPr>
              <a:xfrm>
                <a:off x="4726745" y="1547447"/>
                <a:ext cx="3685800" cy="29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a:solidFill>
                      <a:schemeClr val="lt1"/>
                    </a:solidFill>
                  </a:rPr>
                  <a:t>PROMINENT FEATURES</a:t>
                </a:r>
                <a:endParaRPr/>
              </a:p>
            </p:txBody>
          </p:sp>
        </p:grpSp>
        <p:grpSp>
          <p:nvGrpSpPr>
            <p:cNvPr id="529" name="Google Shape;529;p55"/>
            <p:cNvGrpSpPr/>
            <p:nvPr/>
          </p:nvGrpSpPr>
          <p:grpSpPr>
            <a:xfrm>
              <a:off x="2084692" y="1240339"/>
              <a:ext cx="8941690" cy="5363952"/>
              <a:chOff x="2084692" y="1240339"/>
              <a:chExt cx="8941690" cy="5363952"/>
            </a:xfrm>
          </p:grpSpPr>
          <p:grpSp>
            <p:nvGrpSpPr>
              <p:cNvPr id="530" name="Google Shape;530;p55"/>
              <p:cNvGrpSpPr/>
              <p:nvPr/>
            </p:nvGrpSpPr>
            <p:grpSpPr>
              <a:xfrm>
                <a:off x="2529766" y="2399689"/>
                <a:ext cx="8051664" cy="669250"/>
                <a:chOff x="1177873" y="2407295"/>
                <a:chExt cx="5506541" cy="624300"/>
              </a:xfrm>
            </p:grpSpPr>
            <p:sp>
              <p:nvSpPr>
                <p:cNvPr id="531" name="Google Shape;531;p55"/>
                <p:cNvSpPr/>
                <p:nvPr/>
              </p:nvSpPr>
              <p:spPr>
                <a:xfrm>
                  <a:off x="1177873" y="2425783"/>
                  <a:ext cx="1621500" cy="596700"/>
                </a:xfrm>
                <a:prstGeom prst="rect">
                  <a:avLst/>
                </a:prstGeom>
                <a:solidFill>
                  <a:srgbClr val="B2B2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COMPETITIVE</a:t>
                  </a:r>
                  <a:endParaRPr b="1" i="0" sz="1700" u="none" cap="none" strike="noStrike">
                    <a:solidFill>
                      <a:schemeClr val="dk1"/>
                    </a:solidFill>
                    <a:latin typeface="Calibri"/>
                    <a:ea typeface="Calibri"/>
                    <a:cs typeface="Calibri"/>
                    <a:sym typeface="Calibri"/>
                  </a:endParaRPr>
                </a:p>
              </p:txBody>
            </p:sp>
            <p:sp>
              <p:nvSpPr>
                <p:cNvPr id="532" name="Google Shape;532;p55"/>
                <p:cNvSpPr/>
                <p:nvPr/>
              </p:nvSpPr>
              <p:spPr>
                <a:xfrm>
                  <a:off x="5003214" y="2407295"/>
                  <a:ext cx="1681200" cy="624300"/>
                </a:xfrm>
                <a:prstGeom prst="rect">
                  <a:avLst/>
                </a:prstGeom>
                <a:solidFill>
                  <a:srgbClr val="B2B2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lt1"/>
                      </a:solidFill>
                      <a:latin typeface="Calibri"/>
                      <a:ea typeface="Calibri"/>
                      <a:cs typeface="Calibri"/>
                      <a:sym typeface="Calibri"/>
                    </a:rPr>
                    <a:t>PROFILE</a:t>
                  </a:r>
                  <a:endParaRPr b="1" i="0" sz="1700" u="none" cap="none" strike="noStrike">
                    <a:solidFill>
                      <a:schemeClr val="lt1"/>
                    </a:solidFill>
                    <a:latin typeface="Calibri"/>
                    <a:ea typeface="Calibri"/>
                    <a:cs typeface="Calibri"/>
                    <a:sym typeface="Calibri"/>
                  </a:endParaRPr>
                </a:p>
              </p:txBody>
            </p:sp>
          </p:grpSp>
          <p:sp>
            <p:nvSpPr>
              <p:cNvPr id="533" name="Google Shape;533;p55"/>
              <p:cNvSpPr/>
              <p:nvPr/>
            </p:nvSpPr>
            <p:spPr>
              <a:xfrm>
                <a:off x="2529766" y="1240339"/>
                <a:ext cx="8046152" cy="1164428"/>
              </a:xfrm>
              <a:custGeom>
                <a:rect b="b" l="l" r="r" t="t"/>
                <a:pathLst>
                  <a:path extrusionOk="0" h="1108979" w="5568271">
                    <a:moveTo>
                      <a:pt x="2784134" y="0"/>
                    </a:moveTo>
                    <a:lnTo>
                      <a:pt x="5568271" y="929820"/>
                    </a:lnTo>
                    <a:lnTo>
                      <a:pt x="5568271" y="1108979"/>
                    </a:lnTo>
                    <a:lnTo>
                      <a:pt x="0" y="1108979"/>
                    </a:lnTo>
                    <a:lnTo>
                      <a:pt x="0" y="937487"/>
                    </a:lnTo>
                    <a:lnTo>
                      <a:pt x="2784134"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lt1"/>
                    </a:solidFill>
                    <a:latin typeface="Times New Roman"/>
                    <a:ea typeface="Times New Roman"/>
                    <a:cs typeface="Times New Roman"/>
                    <a:sym typeface="Times New Roman"/>
                  </a:rPr>
                  <a:t>                                                                                 </a:t>
                </a:r>
                <a:r>
                  <a:rPr b="1" lang="en" sz="2400">
                    <a:solidFill>
                      <a:schemeClr val="lt1"/>
                    </a:solidFill>
                    <a:latin typeface="Times New Roman"/>
                    <a:ea typeface="Times New Roman"/>
                    <a:cs typeface="Times New Roman"/>
                    <a:sym typeface="Times New Roman"/>
                  </a:rPr>
                  <a:t>PROMINENT FEATURES</a:t>
                </a:r>
                <a:endParaRPr b="1" i="0" sz="2400" u="none" cap="none" strike="noStrike">
                  <a:solidFill>
                    <a:schemeClr val="lt1"/>
                  </a:solidFill>
                  <a:latin typeface="Times New Roman"/>
                  <a:ea typeface="Times New Roman"/>
                  <a:cs typeface="Times New Roman"/>
                  <a:sym typeface="Times New Roman"/>
                </a:endParaRPr>
              </a:p>
            </p:txBody>
          </p:sp>
          <p:grpSp>
            <p:nvGrpSpPr>
              <p:cNvPr id="534" name="Google Shape;534;p55"/>
              <p:cNvGrpSpPr/>
              <p:nvPr/>
            </p:nvGrpSpPr>
            <p:grpSpPr>
              <a:xfrm>
                <a:off x="2084692" y="6236550"/>
                <a:ext cx="8941690" cy="367741"/>
                <a:chOff x="841358" y="5943600"/>
                <a:chExt cx="6175200" cy="343042"/>
              </a:xfrm>
            </p:grpSpPr>
            <p:sp>
              <p:nvSpPr>
                <p:cNvPr id="535" name="Google Shape;535;p55"/>
                <p:cNvSpPr/>
                <p:nvPr/>
              </p:nvSpPr>
              <p:spPr>
                <a:xfrm>
                  <a:off x="1123655" y="5943600"/>
                  <a:ext cx="5610600" cy="1659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6" name="Google Shape;536;p55"/>
                <p:cNvSpPr/>
                <p:nvPr/>
              </p:nvSpPr>
              <p:spPr>
                <a:xfrm>
                  <a:off x="841358" y="6106642"/>
                  <a:ext cx="6175200" cy="180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537" name="Google Shape;537;p55"/>
              <p:cNvGrpSpPr/>
              <p:nvPr/>
            </p:nvGrpSpPr>
            <p:grpSpPr>
              <a:xfrm>
                <a:off x="2885232" y="3073489"/>
                <a:ext cx="1675379" cy="2535437"/>
                <a:chOff x="2535610" y="3073489"/>
                <a:chExt cx="1675379" cy="2535437"/>
              </a:xfrm>
            </p:grpSpPr>
            <p:sp>
              <p:nvSpPr>
                <p:cNvPr id="538" name="Google Shape;538;p55"/>
                <p:cNvSpPr/>
                <p:nvPr/>
              </p:nvSpPr>
              <p:spPr>
                <a:xfrm>
                  <a:off x="2535610" y="3073489"/>
                  <a:ext cx="1660042" cy="542094"/>
                </a:xfrm>
                <a:custGeom>
                  <a:rect b="b" l="l" r="r" t="t"/>
                  <a:pathLst>
                    <a:path extrusionOk="0" h="1268057" w="1333367">
                      <a:moveTo>
                        <a:pt x="0" y="0"/>
                      </a:moveTo>
                      <a:lnTo>
                        <a:pt x="1333367" y="0"/>
                      </a:lnTo>
                      <a:lnTo>
                        <a:pt x="1333367" y="1268057"/>
                      </a:lnTo>
                      <a:lnTo>
                        <a:pt x="0" y="1268057"/>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dk1"/>
                      </a:solidFill>
                      <a:latin typeface="Calibri"/>
                      <a:ea typeface="Calibri"/>
                      <a:cs typeface="Calibri"/>
                      <a:sym typeface="Calibri"/>
                    </a:rPr>
                    <a:t>Herfindahl Index</a:t>
                  </a:r>
                  <a:endParaRPr b="0" i="0" sz="1400" u="none" cap="none" strike="noStrike">
                    <a:solidFill>
                      <a:schemeClr val="dk1"/>
                    </a:solidFill>
                    <a:latin typeface="Calibri"/>
                    <a:ea typeface="Calibri"/>
                    <a:cs typeface="Calibri"/>
                    <a:sym typeface="Calibri"/>
                  </a:endParaRPr>
                </a:p>
              </p:txBody>
            </p:sp>
            <p:sp>
              <p:nvSpPr>
                <p:cNvPr id="539" name="Google Shape;539;p55"/>
                <p:cNvSpPr/>
                <p:nvPr/>
              </p:nvSpPr>
              <p:spPr>
                <a:xfrm>
                  <a:off x="2550948" y="5098532"/>
                  <a:ext cx="1660042" cy="510393"/>
                </a:xfrm>
                <a:custGeom>
                  <a:rect b="b" l="l" r="r" t="t"/>
                  <a:pathLst>
                    <a:path extrusionOk="0" h="1268058" w="1333367">
                      <a:moveTo>
                        <a:pt x="0" y="0"/>
                      </a:moveTo>
                      <a:lnTo>
                        <a:pt x="1333367" y="0"/>
                      </a:lnTo>
                      <a:lnTo>
                        <a:pt x="1333367" y="1268058"/>
                      </a:lnTo>
                      <a:lnTo>
                        <a:pt x="0" y="1268058"/>
                      </a:lnTo>
                      <a:lnTo>
                        <a:pt x="0" y="0"/>
                      </a:lnTo>
                      <a:close/>
                    </a:path>
                  </a:pathLst>
                </a:custGeom>
                <a:gradFill>
                  <a:gsLst>
                    <a:gs pos="0">
                      <a:srgbClr val="E27A01"/>
                    </a:gs>
                    <a:gs pos="48000">
                      <a:srgbClr val="FEA63C"/>
                    </a:gs>
                    <a:gs pos="100000">
                      <a:srgbClr val="E27A01"/>
                    </a:gs>
                  </a:gsLst>
                  <a:lin ang="0" scaled="0"/>
                </a:gra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Combined Market Share</a:t>
                  </a:r>
                  <a:endParaRPr>
                    <a:solidFill>
                      <a:schemeClr val="dk1"/>
                    </a:solidFill>
                    <a:latin typeface="Calibri"/>
                    <a:ea typeface="Calibri"/>
                    <a:cs typeface="Calibri"/>
                    <a:sym typeface="Calibri"/>
                  </a:endParaRPr>
                </a:p>
                <a:p>
                  <a:pPr indent="0" lvl="0" marL="0" marR="0" rtl="0" algn="ctr">
                    <a:spcBef>
                      <a:spcPts val="0"/>
                    </a:spcBef>
                    <a:spcAft>
                      <a:spcPts val="0"/>
                    </a:spcAft>
                    <a:buNone/>
                  </a:pPr>
                  <a:r>
                    <a:t/>
                  </a:r>
                  <a:endParaRPr>
                    <a:solidFill>
                      <a:schemeClr val="dk1"/>
                    </a:solidFill>
                    <a:latin typeface="Calibri"/>
                    <a:ea typeface="Calibri"/>
                    <a:cs typeface="Calibri"/>
                    <a:sym typeface="Calibri"/>
                  </a:endParaRPr>
                </a:p>
              </p:txBody>
            </p:sp>
          </p:grpSp>
          <p:grpSp>
            <p:nvGrpSpPr>
              <p:cNvPr id="540" name="Google Shape;540;p55"/>
              <p:cNvGrpSpPr/>
              <p:nvPr/>
            </p:nvGrpSpPr>
            <p:grpSpPr>
              <a:xfrm>
                <a:off x="8547599" y="3124673"/>
                <a:ext cx="1660050" cy="3043491"/>
                <a:chOff x="7834908" y="3124673"/>
                <a:chExt cx="1660050" cy="3043491"/>
              </a:xfrm>
            </p:grpSpPr>
            <p:sp>
              <p:nvSpPr>
                <p:cNvPr id="541" name="Google Shape;541;p55"/>
                <p:cNvSpPr/>
                <p:nvPr/>
              </p:nvSpPr>
              <p:spPr>
                <a:xfrm>
                  <a:off x="7839734" y="3124673"/>
                  <a:ext cx="1630041" cy="497628"/>
                </a:xfrm>
                <a:custGeom>
                  <a:rect b="b" l="l" r="r" t="t"/>
                  <a:pathLst>
                    <a:path extrusionOk="0" h="623985" w="1333367">
                      <a:moveTo>
                        <a:pt x="0" y="0"/>
                      </a:moveTo>
                      <a:lnTo>
                        <a:pt x="1333367" y="0"/>
                      </a:lnTo>
                      <a:lnTo>
                        <a:pt x="1333367" y="623985"/>
                      </a:lnTo>
                      <a:lnTo>
                        <a:pt x="0" y="623985"/>
                      </a:lnTo>
                      <a:lnTo>
                        <a:pt x="0" y="0"/>
                      </a:lnTo>
                      <a:close/>
                    </a:path>
                  </a:pathLst>
                </a:custGeom>
                <a:gradFill>
                  <a:gsLst>
                    <a:gs pos="0">
                      <a:srgbClr val="0B94CA"/>
                    </a:gs>
                    <a:gs pos="48000">
                      <a:srgbClr val="25B8F3"/>
                    </a:gs>
                    <a:gs pos="100000">
                      <a:srgbClr val="0B94CA"/>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lt1"/>
                      </a:solidFill>
                      <a:latin typeface="Calibri"/>
                      <a:ea typeface="Calibri"/>
                      <a:cs typeface="Calibri"/>
                      <a:sym typeface="Calibri"/>
                    </a:rPr>
                    <a:t>Industry</a:t>
                  </a:r>
                  <a:r>
                    <a:rPr lang="en">
                      <a:solidFill>
                        <a:schemeClr val="lt1"/>
                      </a:solidFill>
                      <a:latin typeface="Calibri"/>
                      <a:ea typeface="Calibri"/>
                      <a:cs typeface="Calibri"/>
                      <a:sym typeface="Calibri"/>
                    </a:rPr>
                    <a:t> Type</a:t>
                  </a:r>
                  <a:endParaRPr b="0" i="0" sz="1400" u="none" cap="none" strike="noStrike">
                    <a:solidFill>
                      <a:schemeClr val="lt1"/>
                    </a:solidFill>
                    <a:latin typeface="Calibri"/>
                    <a:ea typeface="Calibri"/>
                    <a:cs typeface="Calibri"/>
                    <a:sym typeface="Calibri"/>
                  </a:endParaRPr>
                </a:p>
              </p:txBody>
            </p:sp>
            <p:sp>
              <p:nvSpPr>
                <p:cNvPr id="542" name="Google Shape;542;p55"/>
                <p:cNvSpPr/>
                <p:nvPr/>
              </p:nvSpPr>
              <p:spPr>
                <a:xfrm>
                  <a:off x="7834916" y="4257508"/>
                  <a:ext cx="1660042" cy="463628"/>
                </a:xfrm>
                <a:custGeom>
                  <a:rect b="b" l="l" r="r" t="t"/>
                  <a:pathLst>
                    <a:path extrusionOk="0" h="600166" w="1333367">
                      <a:moveTo>
                        <a:pt x="0" y="0"/>
                      </a:moveTo>
                      <a:lnTo>
                        <a:pt x="1333367" y="0"/>
                      </a:lnTo>
                      <a:lnTo>
                        <a:pt x="1333367" y="600166"/>
                      </a:lnTo>
                      <a:lnTo>
                        <a:pt x="0" y="600166"/>
                      </a:lnTo>
                      <a:lnTo>
                        <a:pt x="0" y="0"/>
                      </a:lnTo>
                      <a:close/>
                    </a:path>
                  </a:pathLst>
                </a:custGeom>
                <a:gradFill>
                  <a:gsLst>
                    <a:gs pos="0">
                      <a:srgbClr val="0B94CA"/>
                    </a:gs>
                    <a:gs pos="48000">
                      <a:srgbClr val="25B8F3"/>
                    </a:gs>
                    <a:gs pos="100000">
                      <a:srgbClr val="0B94CA"/>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lt1"/>
                      </a:solidFill>
                      <a:latin typeface="Calibri"/>
                      <a:ea typeface="Calibri"/>
                      <a:cs typeface="Calibri"/>
                      <a:sym typeface="Calibri"/>
                    </a:rPr>
                    <a:t>Country of Acquirer/Target</a:t>
                  </a:r>
                  <a:endParaRPr b="0" i="0" sz="1400" u="none" cap="none" strike="noStrike">
                    <a:solidFill>
                      <a:schemeClr val="lt1"/>
                    </a:solidFill>
                    <a:latin typeface="Calibri"/>
                    <a:ea typeface="Calibri"/>
                    <a:cs typeface="Calibri"/>
                    <a:sym typeface="Calibri"/>
                  </a:endParaRPr>
                </a:p>
              </p:txBody>
            </p:sp>
            <p:sp>
              <p:nvSpPr>
                <p:cNvPr id="543" name="Google Shape;543;p55"/>
                <p:cNvSpPr/>
                <p:nvPr/>
              </p:nvSpPr>
              <p:spPr>
                <a:xfrm>
                  <a:off x="7834908" y="5498939"/>
                  <a:ext cx="1660042" cy="669225"/>
                </a:xfrm>
                <a:custGeom>
                  <a:rect b="b" l="l" r="r" t="t"/>
                  <a:pathLst>
                    <a:path extrusionOk="0" h="623986" w="1333367">
                      <a:moveTo>
                        <a:pt x="0" y="0"/>
                      </a:moveTo>
                      <a:lnTo>
                        <a:pt x="1333367" y="0"/>
                      </a:lnTo>
                      <a:lnTo>
                        <a:pt x="1333367" y="623986"/>
                      </a:lnTo>
                      <a:lnTo>
                        <a:pt x="0" y="623986"/>
                      </a:lnTo>
                      <a:lnTo>
                        <a:pt x="0" y="0"/>
                      </a:lnTo>
                      <a:close/>
                    </a:path>
                  </a:pathLst>
                </a:custGeom>
                <a:gradFill>
                  <a:gsLst>
                    <a:gs pos="0">
                      <a:srgbClr val="0B94CA"/>
                    </a:gs>
                    <a:gs pos="48000">
                      <a:srgbClr val="25B8F3"/>
                    </a:gs>
                    <a:gs pos="100000">
                      <a:srgbClr val="0B94CA"/>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lt1"/>
                      </a:solidFill>
                      <a:latin typeface="Calibri"/>
                      <a:ea typeface="Calibri"/>
                      <a:cs typeface="Calibri"/>
                      <a:sym typeface="Calibri"/>
                    </a:rPr>
                    <a:t>Geo Market</a:t>
                  </a:r>
                  <a:endParaRPr b="0" i="0" sz="1400" u="none" cap="none" strike="noStrike">
                    <a:solidFill>
                      <a:schemeClr val="lt1"/>
                    </a:solidFill>
                    <a:latin typeface="Calibri"/>
                    <a:ea typeface="Calibri"/>
                    <a:cs typeface="Calibri"/>
                    <a:sym typeface="Calibri"/>
                  </a:endParaRPr>
                </a:p>
              </p:txBody>
            </p:sp>
            <p:sp>
              <p:nvSpPr>
                <p:cNvPr id="544" name="Google Shape;544;p55"/>
                <p:cNvSpPr/>
                <p:nvPr/>
              </p:nvSpPr>
              <p:spPr>
                <a:xfrm>
                  <a:off x="7834908" y="4790749"/>
                  <a:ext cx="1660042" cy="639787"/>
                </a:xfrm>
                <a:custGeom>
                  <a:rect b="b" l="l" r="r" t="t"/>
                  <a:pathLst>
                    <a:path extrusionOk="0" h="596538" w="1333367">
                      <a:moveTo>
                        <a:pt x="0" y="0"/>
                      </a:moveTo>
                      <a:lnTo>
                        <a:pt x="1333367" y="0"/>
                      </a:lnTo>
                      <a:lnTo>
                        <a:pt x="1333367" y="596538"/>
                      </a:lnTo>
                      <a:lnTo>
                        <a:pt x="0" y="596538"/>
                      </a:lnTo>
                      <a:lnTo>
                        <a:pt x="0" y="0"/>
                      </a:lnTo>
                      <a:close/>
                    </a:path>
                  </a:pathLst>
                </a:custGeom>
                <a:gradFill>
                  <a:gsLst>
                    <a:gs pos="0">
                      <a:srgbClr val="0B94CA"/>
                    </a:gs>
                    <a:gs pos="48000">
                      <a:srgbClr val="25B8F3"/>
                    </a:gs>
                    <a:gs pos="100000">
                      <a:srgbClr val="0B94CA"/>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lt1"/>
                      </a:solidFill>
                      <a:latin typeface="Calibri"/>
                      <a:ea typeface="Calibri"/>
                      <a:cs typeface="Calibri"/>
                      <a:sym typeface="Calibri"/>
                    </a:rPr>
                    <a:t>Decision</a:t>
                  </a:r>
                  <a:r>
                    <a:rPr lang="en">
                      <a:solidFill>
                        <a:schemeClr val="lt1"/>
                      </a:solidFill>
                      <a:latin typeface="Calibri"/>
                      <a:ea typeface="Calibri"/>
                      <a:cs typeface="Calibri"/>
                      <a:sym typeface="Calibri"/>
                    </a:rPr>
                    <a:t> Year</a:t>
                  </a:r>
                  <a:endParaRPr b="0" i="0" sz="1400" u="none" cap="none" strike="noStrike">
                    <a:solidFill>
                      <a:schemeClr val="lt1"/>
                    </a:solidFill>
                    <a:latin typeface="Calibri"/>
                    <a:ea typeface="Calibri"/>
                    <a:cs typeface="Calibri"/>
                    <a:sym typeface="Calibri"/>
                  </a:endParaRPr>
                </a:p>
              </p:txBody>
            </p:sp>
          </p:grpSp>
        </p:grpSp>
      </p:grpSp>
      <p:sp>
        <p:nvSpPr>
          <p:cNvPr id="545" name="Google Shape;545;p55"/>
          <p:cNvSpPr/>
          <p:nvPr/>
        </p:nvSpPr>
        <p:spPr>
          <a:xfrm>
            <a:off x="6293275" y="2613375"/>
            <a:ext cx="1433370" cy="488268"/>
          </a:xfrm>
          <a:custGeom>
            <a:rect b="b" l="l" r="r" t="t"/>
            <a:pathLst>
              <a:path extrusionOk="0" h="623985" w="1333367">
                <a:moveTo>
                  <a:pt x="0" y="0"/>
                </a:moveTo>
                <a:lnTo>
                  <a:pt x="1333367" y="0"/>
                </a:lnTo>
                <a:lnTo>
                  <a:pt x="1333367" y="623985"/>
                </a:lnTo>
                <a:lnTo>
                  <a:pt x="0" y="623985"/>
                </a:lnTo>
                <a:lnTo>
                  <a:pt x="0" y="0"/>
                </a:lnTo>
                <a:close/>
              </a:path>
            </a:pathLst>
          </a:custGeom>
          <a:gradFill>
            <a:gsLst>
              <a:gs pos="0">
                <a:srgbClr val="0B94CA"/>
              </a:gs>
              <a:gs pos="48000">
                <a:srgbClr val="25B8F3"/>
              </a:gs>
              <a:gs pos="100000">
                <a:srgbClr val="0B94CA"/>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chemeClr val="lt1"/>
                </a:solidFill>
                <a:latin typeface="Calibri"/>
                <a:ea typeface="Calibri"/>
                <a:cs typeface="Calibri"/>
                <a:sym typeface="Calibri"/>
              </a:rPr>
              <a:t>Vertical v Horizontal</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49" name="Shape 549"/>
        <p:cNvGrpSpPr/>
        <p:nvPr/>
      </p:nvGrpSpPr>
      <p:grpSpPr>
        <a:xfrm>
          <a:off x="0" y="0"/>
          <a:ext cx="0" cy="0"/>
          <a:chOff x="0" y="0"/>
          <a:chExt cx="0" cy="0"/>
        </a:xfrm>
      </p:grpSpPr>
      <p:sp>
        <p:nvSpPr>
          <p:cNvPr id="550" name="Google Shape;550;p56"/>
          <p:cNvSpPr txBox="1"/>
          <p:nvPr/>
        </p:nvSpPr>
        <p:spPr>
          <a:xfrm>
            <a:off x="1316850" y="214750"/>
            <a:ext cx="651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Times New Roman"/>
                <a:ea typeface="Times New Roman"/>
                <a:cs typeface="Times New Roman"/>
                <a:sym typeface="Times New Roman"/>
              </a:rPr>
              <a:t>          Herfindahl-Hirschman Index(HHI)</a:t>
            </a:r>
            <a:endParaRPr b="1" sz="2500">
              <a:solidFill>
                <a:schemeClr val="lt1"/>
              </a:solidFill>
              <a:latin typeface="Times New Roman"/>
              <a:ea typeface="Times New Roman"/>
              <a:cs typeface="Times New Roman"/>
              <a:sym typeface="Times New Roman"/>
            </a:endParaRPr>
          </a:p>
        </p:txBody>
      </p:sp>
      <p:sp>
        <p:nvSpPr>
          <p:cNvPr id="551" name="Google Shape;551;p56"/>
          <p:cNvSpPr txBox="1"/>
          <p:nvPr/>
        </p:nvSpPr>
        <p:spPr>
          <a:xfrm>
            <a:off x="361700" y="2393875"/>
            <a:ext cx="3763800" cy="1416000"/>
          </a:xfrm>
          <a:prstGeom prst="rect">
            <a:avLst/>
          </a:prstGeom>
          <a:noFill/>
          <a:ln>
            <a:noFill/>
          </a:ln>
        </p:spPr>
        <p:txBody>
          <a:bodyPr anchorCtr="0" anchor="t" bIns="91425" lIns="91425" spcFirstLastPara="1" rIns="91425" wrap="square" tIns="91425">
            <a:noAutofit/>
          </a:bodyPr>
          <a:lstStyle/>
          <a:p>
            <a:pPr indent="-349250" lvl="0" marL="457200" rtl="0" algn="l">
              <a:lnSpc>
                <a:spcPct val="80000"/>
              </a:lnSpc>
              <a:spcBef>
                <a:spcPts val="0"/>
              </a:spcBef>
              <a:spcAft>
                <a:spcPts val="0"/>
              </a:spcAft>
              <a:buClr>
                <a:schemeClr val="lt1"/>
              </a:buClr>
              <a:buSzPts val="1900"/>
              <a:buFont typeface="Calibri"/>
              <a:buChar char="➢"/>
            </a:pPr>
            <a:r>
              <a:rPr lang="en" sz="1900">
                <a:solidFill>
                  <a:schemeClr val="lt1"/>
                </a:solidFill>
                <a:latin typeface="Calibri"/>
                <a:ea typeface="Calibri"/>
                <a:cs typeface="Calibri"/>
                <a:sym typeface="Calibri"/>
              </a:rPr>
              <a:t>Scale:  0  to 10000</a:t>
            </a:r>
            <a:endParaRPr sz="1900">
              <a:solidFill>
                <a:schemeClr val="lt1"/>
              </a:solidFill>
              <a:latin typeface="Calibri"/>
              <a:ea typeface="Calibri"/>
              <a:cs typeface="Calibri"/>
              <a:sym typeface="Calibri"/>
            </a:endParaRPr>
          </a:p>
          <a:p>
            <a:pPr indent="0" lvl="0" marL="457200" rtl="0" algn="l">
              <a:lnSpc>
                <a:spcPct val="80000"/>
              </a:lnSpc>
              <a:spcBef>
                <a:spcPts val="0"/>
              </a:spcBef>
              <a:spcAft>
                <a:spcPts val="0"/>
              </a:spcAft>
              <a:buSzPts val="770"/>
              <a:buNone/>
            </a:pPr>
            <a:r>
              <a:t/>
            </a:r>
            <a:endParaRPr sz="1900">
              <a:solidFill>
                <a:schemeClr val="lt1"/>
              </a:solidFill>
              <a:latin typeface="Calibri"/>
              <a:ea typeface="Calibri"/>
              <a:cs typeface="Calibri"/>
              <a:sym typeface="Calibri"/>
            </a:endParaRPr>
          </a:p>
          <a:p>
            <a:pPr indent="-349250" lvl="0" marL="457200" rtl="0" algn="l">
              <a:lnSpc>
                <a:spcPct val="80000"/>
              </a:lnSpc>
              <a:spcBef>
                <a:spcPts val="0"/>
              </a:spcBef>
              <a:spcAft>
                <a:spcPts val="0"/>
              </a:spcAft>
              <a:buClr>
                <a:schemeClr val="lt1"/>
              </a:buClr>
              <a:buSzPts val="1900"/>
              <a:buFont typeface="Calibri"/>
              <a:buChar char="➢"/>
            </a:pPr>
            <a:r>
              <a:rPr lang="en" sz="1900">
                <a:solidFill>
                  <a:schemeClr val="lt1"/>
                </a:solidFill>
                <a:latin typeface="Calibri"/>
                <a:ea typeface="Calibri"/>
                <a:cs typeface="Calibri"/>
                <a:sym typeface="Calibri"/>
              </a:rPr>
              <a:t>HHI &lt; 1,500:  Competitive</a:t>
            </a:r>
            <a:endParaRPr sz="1900">
              <a:solidFill>
                <a:schemeClr val="lt1"/>
              </a:solidFill>
              <a:latin typeface="Calibri"/>
              <a:ea typeface="Calibri"/>
              <a:cs typeface="Calibri"/>
              <a:sym typeface="Calibri"/>
            </a:endParaRPr>
          </a:p>
          <a:p>
            <a:pPr indent="0" lvl="0" marL="457200" rtl="0" algn="l">
              <a:lnSpc>
                <a:spcPct val="80000"/>
              </a:lnSpc>
              <a:spcBef>
                <a:spcPts val="0"/>
              </a:spcBef>
              <a:spcAft>
                <a:spcPts val="0"/>
              </a:spcAft>
              <a:buSzPts val="770"/>
              <a:buNone/>
            </a:pPr>
            <a:r>
              <a:t/>
            </a:r>
            <a:endParaRPr sz="1900">
              <a:solidFill>
                <a:schemeClr val="lt1"/>
              </a:solidFill>
              <a:latin typeface="Calibri"/>
              <a:ea typeface="Calibri"/>
              <a:cs typeface="Calibri"/>
              <a:sym typeface="Calibri"/>
            </a:endParaRPr>
          </a:p>
          <a:p>
            <a:pPr indent="-349250" lvl="0" marL="457200" rtl="0" algn="l">
              <a:lnSpc>
                <a:spcPct val="80000"/>
              </a:lnSpc>
              <a:spcBef>
                <a:spcPts val="0"/>
              </a:spcBef>
              <a:spcAft>
                <a:spcPts val="0"/>
              </a:spcAft>
              <a:buClr>
                <a:schemeClr val="lt1"/>
              </a:buClr>
              <a:buSzPts val="1900"/>
              <a:buFont typeface="Calibri"/>
              <a:buChar char="➢"/>
            </a:pPr>
            <a:r>
              <a:rPr lang="en" sz="1900">
                <a:solidFill>
                  <a:schemeClr val="lt1"/>
                </a:solidFill>
                <a:latin typeface="Calibri"/>
                <a:ea typeface="Calibri"/>
                <a:cs typeface="Calibri"/>
                <a:sym typeface="Calibri"/>
              </a:rPr>
              <a:t>1500 &lt; HHI &lt; 2500:  Moderate</a:t>
            </a:r>
            <a:endParaRPr sz="1900">
              <a:solidFill>
                <a:schemeClr val="lt1"/>
              </a:solidFill>
              <a:latin typeface="Calibri"/>
              <a:ea typeface="Calibri"/>
              <a:cs typeface="Calibri"/>
              <a:sym typeface="Calibri"/>
            </a:endParaRPr>
          </a:p>
          <a:p>
            <a:pPr indent="0" lvl="0" marL="457200" rtl="0" algn="l">
              <a:lnSpc>
                <a:spcPct val="80000"/>
              </a:lnSpc>
              <a:spcBef>
                <a:spcPts val="0"/>
              </a:spcBef>
              <a:spcAft>
                <a:spcPts val="0"/>
              </a:spcAft>
              <a:buSzPts val="770"/>
              <a:buNone/>
            </a:pPr>
            <a:r>
              <a:t/>
            </a:r>
            <a:endParaRPr sz="1900">
              <a:solidFill>
                <a:schemeClr val="lt1"/>
              </a:solidFill>
              <a:latin typeface="Calibri"/>
              <a:ea typeface="Calibri"/>
              <a:cs typeface="Calibri"/>
              <a:sym typeface="Calibri"/>
            </a:endParaRPr>
          </a:p>
          <a:p>
            <a:pPr indent="-349250" lvl="0" marL="457200" rtl="0" algn="l">
              <a:lnSpc>
                <a:spcPct val="80000"/>
              </a:lnSpc>
              <a:spcBef>
                <a:spcPts val="0"/>
              </a:spcBef>
              <a:spcAft>
                <a:spcPts val="0"/>
              </a:spcAft>
              <a:buClr>
                <a:schemeClr val="lt1"/>
              </a:buClr>
              <a:buSzPts val="1900"/>
              <a:buFont typeface="Calibri"/>
              <a:buChar char="➢"/>
            </a:pPr>
            <a:r>
              <a:rPr lang="en" sz="1900">
                <a:solidFill>
                  <a:schemeClr val="lt1"/>
                </a:solidFill>
                <a:latin typeface="Calibri"/>
                <a:ea typeface="Calibri"/>
                <a:cs typeface="Calibri"/>
                <a:sym typeface="Calibri"/>
              </a:rPr>
              <a:t>HHI &gt; 2500:  Concentrated</a:t>
            </a:r>
            <a:endParaRPr sz="1900">
              <a:solidFill>
                <a:schemeClr val="lt1"/>
              </a:solidFill>
              <a:latin typeface="Calibri"/>
              <a:ea typeface="Calibri"/>
              <a:cs typeface="Calibri"/>
              <a:sym typeface="Calibri"/>
            </a:endParaRPr>
          </a:p>
        </p:txBody>
      </p:sp>
      <p:pic>
        <p:nvPicPr>
          <p:cNvPr id="552" name="Google Shape;552;p56"/>
          <p:cNvPicPr preferRelativeResize="0"/>
          <p:nvPr/>
        </p:nvPicPr>
        <p:blipFill>
          <a:blip r:embed="rId3">
            <a:alphaModFix/>
          </a:blip>
          <a:stretch>
            <a:fillRect/>
          </a:stretch>
        </p:blipFill>
        <p:spPr>
          <a:xfrm>
            <a:off x="508625" y="1125100"/>
            <a:ext cx="3469976" cy="471749"/>
          </a:xfrm>
          <a:prstGeom prst="rect">
            <a:avLst/>
          </a:prstGeom>
          <a:noFill/>
          <a:ln>
            <a:noFill/>
          </a:ln>
        </p:spPr>
      </p:pic>
      <p:pic>
        <p:nvPicPr>
          <p:cNvPr id="553" name="Google Shape;553;p56"/>
          <p:cNvPicPr preferRelativeResize="0"/>
          <p:nvPr/>
        </p:nvPicPr>
        <p:blipFill>
          <a:blip r:embed="rId4">
            <a:alphaModFix/>
          </a:blip>
          <a:stretch>
            <a:fillRect/>
          </a:stretch>
        </p:blipFill>
        <p:spPr>
          <a:xfrm>
            <a:off x="508625" y="1596850"/>
            <a:ext cx="2091025" cy="400200"/>
          </a:xfrm>
          <a:prstGeom prst="rect">
            <a:avLst/>
          </a:prstGeom>
          <a:noFill/>
          <a:ln>
            <a:noFill/>
          </a:ln>
        </p:spPr>
      </p:pic>
      <p:pic>
        <p:nvPicPr>
          <p:cNvPr id="554" name="Google Shape;554;p56"/>
          <p:cNvPicPr preferRelativeResize="0"/>
          <p:nvPr/>
        </p:nvPicPr>
        <p:blipFill>
          <a:blip r:embed="rId5">
            <a:alphaModFix/>
          </a:blip>
          <a:stretch>
            <a:fillRect/>
          </a:stretch>
        </p:blipFill>
        <p:spPr>
          <a:xfrm>
            <a:off x="5301075" y="788850"/>
            <a:ext cx="3805068" cy="4626049"/>
          </a:xfrm>
          <a:prstGeom prst="rect">
            <a:avLst/>
          </a:prstGeom>
          <a:noFill/>
          <a:ln>
            <a:noFill/>
          </a:ln>
        </p:spPr>
      </p:pic>
      <p:sp>
        <p:nvSpPr>
          <p:cNvPr id="555" name="Google Shape;555;p56"/>
          <p:cNvSpPr txBox="1"/>
          <p:nvPr/>
        </p:nvSpPr>
        <p:spPr>
          <a:xfrm>
            <a:off x="4535100" y="1935725"/>
            <a:ext cx="113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Calibri"/>
                <a:ea typeface="Calibri"/>
                <a:cs typeface="Calibri"/>
                <a:sym typeface="Calibri"/>
              </a:rPr>
              <a:t>INDEX    LEVEL</a:t>
            </a:r>
            <a:endParaRPr b="1" sz="1500">
              <a:solidFill>
                <a:schemeClr val="lt1"/>
              </a:solidFill>
              <a:latin typeface="Calibri"/>
              <a:ea typeface="Calibri"/>
              <a:cs typeface="Calibri"/>
              <a:sym typeface="Calibri"/>
            </a:endParaRPr>
          </a:p>
        </p:txBody>
      </p:sp>
      <p:sp>
        <p:nvSpPr>
          <p:cNvPr id="556" name="Google Shape;556;p56"/>
          <p:cNvSpPr txBox="1"/>
          <p:nvPr/>
        </p:nvSpPr>
        <p:spPr>
          <a:xfrm>
            <a:off x="6609125" y="5419600"/>
            <a:ext cx="53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7" name="Google Shape;557;p56"/>
          <p:cNvSpPr txBox="1"/>
          <p:nvPr/>
        </p:nvSpPr>
        <p:spPr>
          <a:xfrm>
            <a:off x="6609125" y="5419600"/>
            <a:ext cx="12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alibri"/>
                <a:ea typeface="Calibri"/>
                <a:cs typeface="Calibri"/>
                <a:sym typeface="Calibri"/>
              </a:rPr>
              <a:t>Type of Outcome</a:t>
            </a:r>
            <a:endParaRPr b="1" sz="11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61" name="Shape 561"/>
        <p:cNvGrpSpPr/>
        <p:nvPr/>
      </p:nvGrpSpPr>
      <p:grpSpPr>
        <a:xfrm>
          <a:off x="0" y="0"/>
          <a:ext cx="0" cy="0"/>
          <a:chOff x="0" y="0"/>
          <a:chExt cx="0" cy="0"/>
        </a:xfrm>
      </p:grpSpPr>
      <p:sp>
        <p:nvSpPr>
          <p:cNvPr id="562" name="Google Shape;562;p57"/>
          <p:cNvSpPr txBox="1"/>
          <p:nvPr>
            <p:ph type="title"/>
          </p:nvPr>
        </p:nvSpPr>
        <p:spPr>
          <a:xfrm>
            <a:off x="311700" y="236372"/>
            <a:ext cx="8520600" cy="63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solidFill>
                  <a:schemeClr val="lt1"/>
                </a:solidFill>
                <a:latin typeface="Times New Roman"/>
                <a:ea typeface="Times New Roman"/>
                <a:cs typeface="Times New Roman"/>
                <a:sym typeface="Times New Roman"/>
              </a:rPr>
              <a:t>Competitive Concerned Mergers by Outcome</a:t>
            </a:r>
            <a:endParaRPr b="1" sz="4300">
              <a:solidFill>
                <a:schemeClr val="lt1"/>
              </a:solidFill>
              <a:latin typeface="Times New Roman"/>
              <a:ea typeface="Times New Roman"/>
              <a:cs typeface="Times New Roman"/>
              <a:sym typeface="Times New Roman"/>
            </a:endParaRPr>
          </a:p>
        </p:txBody>
      </p:sp>
      <p:sp>
        <p:nvSpPr>
          <p:cNvPr id="563" name="Google Shape;563;p57"/>
          <p:cNvSpPr txBox="1"/>
          <p:nvPr>
            <p:ph idx="1" type="body"/>
          </p:nvPr>
        </p:nvSpPr>
        <p:spPr>
          <a:xfrm>
            <a:off x="418800" y="1732250"/>
            <a:ext cx="1118400" cy="561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b="1" lang="en" sz="1275">
                <a:solidFill>
                  <a:schemeClr val="lt1"/>
                </a:solidFill>
              </a:rPr>
              <a:t>% of All Competitive Concerned Mergers</a:t>
            </a:r>
            <a:endParaRPr b="1" sz="1895">
              <a:solidFill>
                <a:schemeClr val="lt1"/>
              </a:solidFill>
            </a:endParaRPr>
          </a:p>
        </p:txBody>
      </p:sp>
      <p:pic>
        <p:nvPicPr>
          <p:cNvPr id="564" name="Google Shape;564;p57"/>
          <p:cNvPicPr preferRelativeResize="0"/>
          <p:nvPr/>
        </p:nvPicPr>
        <p:blipFill>
          <a:blip r:embed="rId3">
            <a:alphaModFix/>
          </a:blip>
          <a:stretch>
            <a:fillRect/>
          </a:stretch>
        </p:blipFill>
        <p:spPr>
          <a:xfrm>
            <a:off x="1679275" y="1130775"/>
            <a:ext cx="6155824" cy="4116349"/>
          </a:xfrm>
          <a:prstGeom prst="rect">
            <a:avLst/>
          </a:prstGeom>
          <a:noFill/>
          <a:ln>
            <a:noFill/>
          </a:ln>
        </p:spPr>
      </p:pic>
      <p:sp>
        <p:nvSpPr>
          <p:cNvPr id="565" name="Google Shape;565;p57"/>
          <p:cNvSpPr txBox="1"/>
          <p:nvPr/>
        </p:nvSpPr>
        <p:spPr>
          <a:xfrm>
            <a:off x="2627050" y="5314800"/>
            <a:ext cx="53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rPr>
              <a:t>                          Type of Outcome</a:t>
            </a:r>
            <a:endParaRPr b="1" sz="13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